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8" r:id="rId2"/>
    <p:sldId id="290" r:id="rId3"/>
    <p:sldId id="285" r:id="rId4"/>
    <p:sldId id="260" r:id="rId5"/>
    <p:sldId id="262" r:id="rId6"/>
    <p:sldId id="276" r:id="rId7"/>
    <p:sldId id="278" r:id="rId8"/>
    <p:sldId id="279" r:id="rId9"/>
    <p:sldId id="280" r:id="rId10"/>
    <p:sldId id="281" r:id="rId11"/>
    <p:sldId id="264" r:id="rId12"/>
    <p:sldId id="265" r:id="rId13"/>
    <p:sldId id="287" r:id="rId14"/>
    <p:sldId id="268" r:id="rId15"/>
    <p:sldId id="274" r:id="rId16"/>
    <p:sldId id="270" r:id="rId17"/>
    <p:sldId id="288"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889"/>
    <p:restoredTop sz="85213" autoAdjust="0"/>
  </p:normalViewPr>
  <p:slideViewPr>
    <p:cSldViewPr snapToGrid="0" snapToObjects="1">
      <p:cViewPr varScale="1">
        <p:scale>
          <a:sx n="87" d="100"/>
          <a:sy n="87" d="100"/>
        </p:scale>
        <p:origin x="1146"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pPr/>
              <a:t>2/18/2019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pPr/>
              <a:t>‹#›</a:t>
            </a:fld>
            <a:endParaRPr lang="en-US" dirty="0"/>
          </a:p>
        </p:txBody>
      </p:sp>
    </p:spTree>
    <p:extLst>
      <p:ext uri="{BB962C8B-B14F-4D97-AF65-F5344CB8AC3E}">
        <p14:creationId xmlns:p14="http://schemas.microsoft.com/office/powerpoint/2010/main" val="12300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pPr/>
              <a:t>5</a:t>
            </a:fld>
            <a:endParaRPr lang="en-US" dirty="0"/>
          </a:p>
        </p:txBody>
      </p:sp>
    </p:spTree>
    <p:extLst>
      <p:ext uri="{BB962C8B-B14F-4D97-AF65-F5344CB8AC3E}">
        <p14:creationId xmlns:p14="http://schemas.microsoft.com/office/powerpoint/2010/main" val="140547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pPr/>
              <a:t>6</a:t>
            </a:fld>
            <a:endParaRPr lang="en-US" dirty="0"/>
          </a:p>
        </p:txBody>
      </p:sp>
    </p:spTree>
    <p:extLst>
      <p:ext uri="{BB962C8B-B14F-4D97-AF65-F5344CB8AC3E}">
        <p14:creationId xmlns:p14="http://schemas.microsoft.com/office/powerpoint/2010/main" val="30099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pPr/>
              <a:t>7</a:t>
            </a:fld>
            <a:endParaRPr lang="en-US" dirty="0"/>
          </a:p>
        </p:txBody>
      </p:sp>
    </p:spTree>
    <p:extLst>
      <p:ext uri="{BB962C8B-B14F-4D97-AF65-F5344CB8AC3E}">
        <p14:creationId xmlns:p14="http://schemas.microsoft.com/office/powerpoint/2010/main" val="113722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8A282C0-B187-C147-AA0E-6EEE63739975}" type="slidenum">
              <a:rPr lang="en-US" smtClean="0"/>
              <a:pPr/>
              <a:t>13</a:t>
            </a:fld>
            <a:endParaRPr lang="en-US" dirty="0"/>
          </a:p>
        </p:txBody>
      </p:sp>
    </p:spTree>
    <p:extLst>
      <p:ext uri="{BB962C8B-B14F-4D97-AF65-F5344CB8AC3E}">
        <p14:creationId xmlns:p14="http://schemas.microsoft.com/office/powerpoint/2010/main" val="413774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pPr/>
              <a:t>‹#›</a:t>
            </a:fld>
            <a:endParaRPr lang="en-US" dirty="0"/>
          </a:p>
        </p:txBody>
      </p:sp>
    </p:spTree>
    <p:extLst>
      <p:ext uri="{BB962C8B-B14F-4D97-AF65-F5344CB8AC3E}">
        <p14:creationId xmlns:p14="http://schemas.microsoft.com/office/powerpoint/2010/main" val="15356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pPr/>
              <a:t>‹#›</a:t>
            </a:fld>
            <a:endParaRPr lang="en-US" dirty="0"/>
          </a:p>
        </p:txBody>
      </p:sp>
    </p:spTree>
    <p:extLst>
      <p:ext uri="{BB962C8B-B14F-4D97-AF65-F5344CB8AC3E}">
        <p14:creationId xmlns:p14="http://schemas.microsoft.com/office/powerpoint/2010/main" val="15302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pPr/>
              <a:t>‹#›</a:t>
            </a:fld>
            <a:endParaRPr lang="en-US" dirty="0"/>
          </a:p>
        </p:txBody>
      </p:sp>
    </p:spTree>
    <p:extLst>
      <p:ext uri="{BB962C8B-B14F-4D97-AF65-F5344CB8AC3E}">
        <p14:creationId xmlns:p14="http://schemas.microsoft.com/office/powerpoint/2010/main" val="34622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pPr/>
              <a:t>‹#›</a:t>
            </a:fld>
            <a:endParaRPr lang="en-US" dirty="0"/>
          </a:p>
        </p:txBody>
      </p:sp>
    </p:spTree>
    <p:extLst>
      <p:ext uri="{BB962C8B-B14F-4D97-AF65-F5344CB8AC3E}">
        <p14:creationId xmlns:p14="http://schemas.microsoft.com/office/powerpoint/2010/main" val="5209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6B9AC-B1BF-134D-941C-C41134F8FB10}" type="datetimeFigureOut">
              <a:rPr lang="en-US" smtClean="0"/>
              <a:pPr/>
              <a:t>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pPr/>
              <a:t>‹#›</a:t>
            </a:fld>
            <a:endParaRPr lang="en-US" dirty="0"/>
          </a:p>
        </p:txBody>
      </p:sp>
    </p:spTree>
    <p:extLst>
      <p:ext uri="{BB962C8B-B14F-4D97-AF65-F5344CB8AC3E}">
        <p14:creationId xmlns:p14="http://schemas.microsoft.com/office/powerpoint/2010/main" val="90295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pPr/>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pPr/>
              <a:t>‹#›</a:t>
            </a:fld>
            <a:endParaRPr lang="en-US" dirty="0"/>
          </a:p>
        </p:txBody>
      </p:sp>
    </p:spTree>
    <p:extLst>
      <p:ext uri="{BB962C8B-B14F-4D97-AF65-F5344CB8AC3E}">
        <p14:creationId xmlns:p14="http://schemas.microsoft.com/office/powerpoint/2010/main" val="18774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pPr/>
              <a:t>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pPr/>
              <a:t>‹#›</a:t>
            </a:fld>
            <a:endParaRPr lang="en-US" dirty="0"/>
          </a:p>
        </p:txBody>
      </p:sp>
    </p:spTree>
    <p:extLst>
      <p:ext uri="{BB962C8B-B14F-4D97-AF65-F5344CB8AC3E}">
        <p14:creationId xmlns:p14="http://schemas.microsoft.com/office/powerpoint/2010/main" val="19624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pPr/>
              <a:t>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pPr/>
              <a:t>‹#›</a:t>
            </a:fld>
            <a:endParaRPr lang="en-US" dirty="0"/>
          </a:p>
        </p:txBody>
      </p:sp>
    </p:spTree>
    <p:extLst>
      <p:ext uri="{BB962C8B-B14F-4D97-AF65-F5344CB8AC3E}">
        <p14:creationId xmlns:p14="http://schemas.microsoft.com/office/powerpoint/2010/main" val="152305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pPr/>
              <a:t>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pPr/>
              <a:t>‹#›</a:t>
            </a:fld>
            <a:endParaRPr lang="en-US" dirty="0"/>
          </a:p>
        </p:txBody>
      </p:sp>
    </p:spTree>
    <p:extLst>
      <p:ext uri="{BB962C8B-B14F-4D97-AF65-F5344CB8AC3E}">
        <p14:creationId xmlns:p14="http://schemas.microsoft.com/office/powerpoint/2010/main" val="441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pPr/>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pPr/>
              <a:t>‹#›</a:t>
            </a:fld>
            <a:endParaRPr lang="en-US" dirty="0"/>
          </a:p>
        </p:txBody>
      </p:sp>
    </p:spTree>
    <p:extLst>
      <p:ext uri="{BB962C8B-B14F-4D97-AF65-F5344CB8AC3E}">
        <p14:creationId xmlns:p14="http://schemas.microsoft.com/office/powerpoint/2010/main" val="51074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pPr/>
              <a:t>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pPr/>
              <a:t>‹#›</a:t>
            </a:fld>
            <a:endParaRPr lang="en-US" dirty="0"/>
          </a:p>
        </p:txBody>
      </p:sp>
    </p:spTree>
    <p:extLst>
      <p:ext uri="{BB962C8B-B14F-4D97-AF65-F5344CB8AC3E}">
        <p14:creationId xmlns:p14="http://schemas.microsoft.com/office/powerpoint/2010/main" val="5874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pPr/>
              <a:t>2/18/2019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pPr/>
              <a:t>‹#›</a:t>
            </a:fld>
            <a:endParaRPr lang="en-US" dirty="0"/>
          </a:p>
        </p:txBody>
      </p:sp>
    </p:spTree>
    <p:extLst>
      <p:ext uri="{BB962C8B-B14F-4D97-AF65-F5344CB8AC3E}">
        <p14:creationId xmlns:p14="http://schemas.microsoft.com/office/powerpoint/2010/main" val="191796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44600"/>
            <a:ext cx="8748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GB" altLang="it-IT" b="1" dirty="0">
                <a:solidFill>
                  <a:srgbClr val="000000"/>
                </a:solidFill>
                <a:ea typeface="Arial" charset="0"/>
                <a:cs typeface="Arial" charset="0"/>
              </a:rPr>
              <a:t>UOG </a:t>
            </a:r>
            <a:r>
              <a:rPr lang="zh-CN" altLang="en-US" b="1" dirty="0">
                <a:solidFill>
                  <a:srgbClr val="000000"/>
                </a:solidFill>
                <a:ea typeface="Arial" charset="0"/>
                <a:cs typeface="Arial" charset="0"/>
              </a:rPr>
              <a:t>期刊    </a:t>
            </a:r>
            <a:r>
              <a:rPr lang="en-GB" altLang="it-IT" b="1" dirty="0">
                <a:solidFill>
                  <a:srgbClr val="000000"/>
                </a:solidFill>
                <a:ea typeface="Arial" charset="0"/>
                <a:cs typeface="Arial" charset="0"/>
              </a:rPr>
              <a:t>2019</a:t>
            </a:r>
            <a:r>
              <a:rPr lang="zh-CN" altLang="en-US" b="1" dirty="0">
                <a:solidFill>
                  <a:srgbClr val="000000"/>
                </a:solidFill>
                <a:ea typeface="Arial" charset="0"/>
                <a:cs typeface="Arial" charset="0"/>
              </a:rPr>
              <a:t>年</a:t>
            </a:r>
            <a:r>
              <a:rPr lang="en-US" altLang="zh-CN" b="1" dirty="0">
                <a:solidFill>
                  <a:srgbClr val="000000"/>
                </a:solidFill>
                <a:ea typeface="Arial" charset="0"/>
                <a:cs typeface="Arial" charset="0"/>
              </a:rPr>
              <a:t>2</a:t>
            </a:r>
            <a:r>
              <a:rPr lang="zh-CN" altLang="en-US" b="1" dirty="0">
                <a:solidFill>
                  <a:srgbClr val="000000"/>
                </a:solidFill>
                <a:ea typeface="Arial" charset="0"/>
                <a:cs typeface="Arial" charset="0"/>
              </a:rPr>
              <a:t>月</a:t>
            </a:r>
            <a:endParaRPr lang="en-GB" altLang="it-IT" b="1" dirty="0">
              <a:solidFill>
                <a:srgbClr val="000000"/>
              </a:solidFill>
              <a:ea typeface="Arial" charset="0"/>
              <a:cs typeface="Arial" charset="0"/>
            </a:endParaRPr>
          </a:p>
        </p:txBody>
      </p:sp>
      <p:sp>
        <p:nvSpPr>
          <p:cNvPr id="13317" name="TextBox 1"/>
          <p:cNvSpPr txBox="1">
            <a:spLocks noChangeArrowheads="1"/>
          </p:cNvSpPr>
          <p:nvPr/>
        </p:nvSpPr>
        <p:spPr bwMode="auto">
          <a:xfrm>
            <a:off x="228600" y="1969793"/>
            <a:ext cx="874871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zh-CN" altLang="en-US" sz="2000" b="1" dirty="0">
                <a:latin typeface="微软雅黑" panose="020B0503020204020204" pitchFamily="34" charset="-122"/>
                <a:ea typeface="微软雅黑" panose="020B0503020204020204" pitchFamily="34" charset="-122"/>
              </a:rPr>
              <a:t>单绒毛膜双胎妊娠权衡分娩时机和胎儿死亡的孕期管理</a:t>
            </a:r>
            <a:endParaRPr lang="en-US" altLang="zh-CN" sz="2000" b="1" dirty="0">
              <a:latin typeface="微软雅黑" panose="020B0503020204020204" pitchFamily="34" charset="-122"/>
              <a:ea typeface="微软雅黑" panose="020B0503020204020204" pitchFamily="34" charset="-122"/>
            </a:endParaRPr>
          </a:p>
          <a:p>
            <a:pPr algn="ctr">
              <a:buNone/>
            </a:pPr>
            <a:r>
              <a:rPr lang="zh-CN" altLang="en-US" sz="2000" b="1" dirty="0" smtClean="0">
                <a:latin typeface="微软雅黑" panose="020B0503020204020204" pitchFamily="34" charset="-122"/>
                <a:ea typeface="微软雅黑" panose="020B0503020204020204" pitchFamily="34" charset="-122"/>
              </a:rPr>
              <a:t>系统回顾和</a:t>
            </a:r>
            <a:r>
              <a:rPr lang="zh-CN" altLang="en-US" sz="2000" b="1" dirty="0">
                <a:latin typeface="微软雅黑" panose="020B0503020204020204" pitchFamily="34" charset="-122"/>
                <a:ea typeface="微软雅黑" panose="020B0503020204020204" pitchFamily="34" charset="-122"/>
              </a:rPr>
              <a:t>荟萃分析</a:t>
            </a:r>
            <a:endParaRPr lang="en-US" altLang="zh-CN" sz="2000" b="1" dirty="0">
              <a:latin typeface="微软雅黑" panose="020B0503020204020204" pitchFamily="34" charset="-122"/>
              <a:ea typeface="微软雅黑" panose="020B0503020204020204" pitchFamily="34" charset="-122"/>
            </a:endParaRPr>
          </a:p>
          <a:p>
            <a:pPr algn="ctr">
              <a:buNone/>
            </a:pPr>
            <a:r>
              <a:rPr lang="en-US" sz="2000" b="1" dirty="0"/>
              <a:t>Perinatal mortality, timing of delivery and prenatal management of monoamniotic twin pregnancy: </a:t>
            </a:r>
            <a:r>
              <a:rPr lang="en-US" sz="2000" b="1" dirty="0" smtClean="0"/>
              <a:t>systematic </a:t>
            </a:r>
            <a:r>
              <a:rPr lang="en-US" sz="2000" b="1" dirty="0"/>
              <a:t>review and </a:t>
            </a:r>
            <a:r>
              <a:rPr lang="en-US" sz="2000" b="1" dirty="0" smtClean="0"/>
              <a:t>meta-analysis</a:t>
            </a:r>
          </a:p>
          <a:p>
            <a:pPr algn="ctr">
              <a:buNone/>
            </a:pPr>
            <a:r>
              <a:rPr lang="en-US" sz="800" b="1" dirty="0" smtClean="0"/>
              <a:t> </a:t>
            </a:r>
            <a:endParaRPr lang="en-US" sz="800" b="1" dirty="0"/>
          </a:p>
          <a:p>
            <a:pPr algn="ctr">
              <a:buNone/>
            </a:pPr>
            <a:r>
              <a:rPr lang="en-US" sz="1800" dirty="0"/>
              <a:t>F. D’ANTONIO , A. ODIBO, V. BERGHELLA, A. KHALIL, K. HACK, </a:t>
            </a:r>
          </a:p>
          <a:p>
            <a:pPr algn="ctr">
              <a:buNone/>
            </a:pPr>
            <a:r>
              <a:rPr lang="en-US" sz="1800" dirty="0"/>
              <a:t>G. SACCONE, F. PREFUMO, D. BUCA, M. LIBERATI, G. PAGANI</a:t>
            </a:r>
          </a:p>
          <a:p>
            <a:pPr algn="ctr">
              <a:buNone/>
            </a:pPr>
            <a:r>
              <a:rPr lang="en-US" sz="1800" dirty="0"/>
              <a:t> and G. ACHARYA </a:t>
            </a:r>
          </a:p>
          <a:p>
            <a:pPr algn="ctr">
              <a:buNone/>
            </a:pPr>
            <a:endParaRPr lang="sv-SE" altLang="en-US" sz="800" dirty="0"/>
          </a:p>
          <a:p>
            <a:pPr algn="ctr">
              <a:spcBef>
                <a:spcPct val="0"/>
              </a:spcBef>
              <a:spcAft>
                <a:spcPts val="600"/>
              </a:spcAft>
              <a:buNone/>
            </a:pPr>
            <a:r>
              <a:rPr lang="it-IT" altLang="en-US" sz="1800" i="1" dirty="0"/>
              <a:t>53</a:t>
            </a:r>
            <a:r>
              <a:rPr lang="zh-CN" altLang="en-US" sz="1800" i="1" dirty="0"/>
              <a:t>卷第</a:t>
            </a:r>
            <a:r>
              <a:rPr lang="en-US" altLang="zh-CN" sz="1800" i="1" dirty="0"/>
              <a:t>2</a:t>
            </a:r>
            <a:r>
              <a:rPr lang="zh-CN" altLang="en-US" sz="1800" i="1" dirty="0"/>
              <a:t>期</a:t>
            </a:r>
            <a:r>
              <a:rPr lang="it-IT" altLang="en-US" sz="1800" i="1" dirty="0"/>
              <a:t>166–174  </a:t>
            </a:r>
            <a:endParaRPr lang="en-GB" altLang="en-US" sz="1800" b="1" dirty="0"/>
          </a:p>
        </p:txBody>
      </p:sp>
      <p:sp>
        <p:nvSpPr>
          <p:cNvPr id="13318" name="TextBox 2"/>
          <p:cNvSpPr txBox="1">
            <a:spLocks noChangeArrowheads="1"/>
          </p:cNvSpPr>
          <p:nvPr/>
        </p:nvSpPr>
        <p:spPr bwMode="auto">
          <a:xfrm>
            <a:off x="2352282" y="5293171"/>
            <a:ext cx="5038725"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it-IT" sz="1900" dirty="0">
                <a:solidFill>
                  <a:srgbClr val="000000"/>
                </a:solidFill>
                <a:ea typeface="Arial" charset="0"/>
                <a:cs typeface="Arial" charset="0"/>
              </a:rPr>
              <a:t>Journal Club slides prepared by Dr Yael Raz</a:t>
            </a:r>
          </a:p>
          <a:p>
            <a:pPr algn="ctr" eaLnBrk="1" hangingPunct="1">
              <a:spcBef>
                <a:spcPct val="0"/>
              </a:spcBef>
              <a:buFontTx/>
              <a:buNone/>
            </a:pPr>
            <a:r>
              <a:rPr lang="en-GB" altLang="it-IT" sz="1900" dirty="0">
                <a:solidFill>
                  <a:srgbClr val="000000"/>
                </a:solidFill>
                <a:ea typeface="Arial" charset="0"/>
                <a:cs typeface="Arial" charset="0"/>
              </a:rPr>
              <a:t>(UOG Editor for Trainees)</a:t>
            </a:r>
          </a:p>
          <a:p>
            <a:pPr algn="ctr" eaLnBrk="1" hangingPunct="1">
              <a:spcBef>
                <a:spcPct val="0"/>
              </a:spcBef>
              <a:buFontTx/>
              <a:buNone/>
            </a:pPr>
            <a:r>
              <a:rPr lang="zh-CN" altLang="en-US" sz="1900" dirty="0" smtClean="0">
                <a:solidFill>
                  <a:srgbClr val="000000"/>
                </a:solidFill>
                <a:latin typeface="微软雅黑" panose="020B0503020204020204" pitchFamily="34" charset="-122"/>
                <a:ea typeface="微软雅黑" panose="020B0503020204020204" pitchFamily="34" charset="-122"/>
                <a:cs typeface="Arial" charset="0"/>
              </a:rPr>
              <a:t>翻译：马莹； 审校：吴青青</a:t>
            </a:r>
            <a:endParaRPr lang="en-GB" altLang="it-IT" sz="1900" dirty="0">
              <a:solidFill>
                <a:srgbClr val="000000"/>
              </a:solidFill>
              <a:latin typeface="微软雅黑" panose="020B0503020204020204" pitchFamily="34" charset="-122"/>
              <a:ea typeface="微软雅黑" panose="020B0503020204020204" pitchFamily="34" charset="-122"/>
              <a:cs typeface="Arial" charset="0"/>
            </a:endParaRPr>
          </a:p>
        </p:txBody>
      </p:sp>
      <p:grpSp>
        <p:nvGrpSpPr>
          <p:cNvPr id="12" name="Group 2"/>
          <p:cNvGrpSpPr>
            <a:grpSpLocks/>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79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0" y="175292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zh-CN" altLang="en-US" sz="2800" b="1" dirty="0">
                <a:solidFill>
                  <a:srgbClr val="000000"/>
                </a:solidFill>
                <a:latin typeface="微软雅黑" panose="020B0503020204020204" pitchFamily="34" charset="-122"/>
                <a:ea typeface="微软雅黑" panose="020B0503020204020204" pitchFamily="34" charset="-122"/>
              </a:rPr>
              <a:t>结果</a:t>
            </a:r>
            <a:r>
              <a:rPr lang="en-US" altLang="zh-CN" sz="2800" b="1" dirty="0">
                <a:solidFill>
                  <a:srgbClr val="000000"/>
                </a:solidFill>
                <a:latin typeface="微软雅黑" panose="020B0503020204020204" pitchFamily="34" charset="-122"/>
                <a:ea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rPr>
              <a:t>不同孕周的死亡情况</a:t>
            </a:r>
            <a:endParaRPr lang="en-US" sz="2800" b="1" dirty="0">
              <a:solidFill>
                <a:srgbClr val="000000"/>
              </a:solidFill>
              <a:latin typeface="微软雅黑" panose="020B0503020204020204" pitchFamily="34" charset="-122"/>
              <a:ea typeface="微软雅黑" panose="020B0503020204020204" pitchFamily="34" charset="-122"/>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5">
            <a:extLst>
              <a:ext uri="{FF2B5EF4-FFF2-40B4-BE49-F238E27FC236}">
                <a16:creationId xmlns:a16="http://schemas.microsoft.com/office/drawing/2014/main" id="{84181520-0E37-F442-8C11-C02DCD601412}"/>
              </a:ext>
            </a:extLst>
          </p:cNvPr>
          <p:cNvSpPr txBox="1">
            <a:spLocks noChangeArrowheads="1"/>
          </p:cNvSpPr>
          <p:nvPr/>
        </p:nvSpPr>
        <p:spPr bwMode="auto">
          <a:xfrm>
            <a:off x="0" y="985994"/>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pic>
        <p:nvPicPr>
          <p:cNvPr id="3" name="תמונה 2">
            <a:extLst>
              <a:ext uri="{FF2B5EF4-FFF2-40B4-BE49-F238E27FC236}">
                <a16:creationId xmlns:a16="http://schemas.microsoft.com/office/drawing/2014/main" id="{CDE22CAE-460F-304B-B2ED-6AC8092EED9E}"/>
              </a:ext>
            </a:extLst>
          </p:cNvPr>
          <p:cNvPicPr>
            <a:picLocks noChangeAspect="1"/>
          </p:cNvPicPr>
          <p:nvPr/>
        </p:nvPicPr>
        <p:blipFill rotWithShape="1">
          <a:blip r:embed="rId4"/>
          <a:srcRect t="1983" b="-1"/>
          <a:stretch/>
        </p:blipFill>
        <p:spPr>
          <a:xfrm>
            <a:off x="450009" y="2615371"/>
            <a:ext cx="2934528" cy="4261678"/>
          </a:xfrm>
          <a:prstGeom prst="rect">
            <a:avLst/>
          </a:prstGeom>
        </p:spPr>
      </p:pic>
      <p:sp>
        <p:nvSpPr>
          <p:cNvPr id="5" name="TextBox 4">
            <a:extLst>
              <a:ext uri="{FF2B5EF4-FFF2-40B4-BE49-F238E27FC236}">
                <a16:creationId xmlns:a16="http://schemas.microsoft.com/office/drawing/2014/main" id="{B1531911-EF39-FF4A-A15F-B1B00D58B029}"/>
              </a:ext>
            </a:extLst>
          </p:cNvPr>
          <p:cNvSpPr txBox="1"/>
          <p:nvPr/>
        </p:nvSpPr>
        <p:spPr>
          <a:xfrm>
            <a:off x="3506572" y="2899550"/>
            <a:ext cx="3000375" cy="3416320"/>
          </a:xfrm>
          <a:prstGeom prst="rect">
            <a:avLst/>
          </a:prstGeom>
          <a:noFill/>
        </p:spPr>
        <p:txBody>
          <a:bodyPr wrap="square" rtlCol="1">
            <a:spAutoFit/>
          </a:bodyPr>
          <a:lstStyle/>
          <a:p>
            <a:pPr marL="285750" indent="-285750">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根据不同孕周死亡率有变化</a:t>
            </a:r>
          </a:p>
          <a:p>
            <a:pPr marL="285750" indent="-285750">
              <a:buFont typeface="Arial" panose="020B0604020202020204" pitchFamily="34" charset="0"/>
              <a:buChar char="•"/>
            </a:pPr>
            <a:endParaRPr lang="en-US" altLang="zh-CN" sz="24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sz="24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sz="24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虽然样本量很小，但从孕</a:t>
            </a:r>
            <a:r>
              <a:rPr lang="en-US" altLang="zh-CN" sz="2400" dirty="0">
                <a:latin typeface="微软雅黑" panose="020B0503020204020204" pitchFamily="34" charset="-122"/>
                <a:ea typeface="微软雅黑" panose="020B0503020204020204" pitchFamily="34" charset="-122"/>
              </a:rPr>
              <a:t>35</a:t>
            </a:r>
            <a:r>
              <a:rPr lang="zh-CN" altLang="en-US" sz="2400" dirty="0">
                <a:latin typeface="微软雅黑" panose="020B0503020204020204" pitchFamily="34" charset="-122"/>
                <a:ea typeface="微软雅黑" panose="020B0503020204020204" pitchFamily="34" charset="-122"/>
              </a:rPr>
              <a:t>周开始，没有发生单胎或双胎胎死宫内</a:t>
            </a:r>
            <a:endParaRPr lang="he-IL" dirty="0"/>
          </a:p>
        </p:txBody>
      </p:sp>
      <p:pic>
        <p:nvPicPr>
          <p:cNvPr id="6" name="תמונה 5">
            <a:extLst>
              <a:ext uri="{FF2B5EF4-FFF2-40B4-BE49-F238E27FC236}">
                <a16:creationId xmlns:a16="http://schemas.microsoft.com/office/drawing/2014/main" id="{E6FD749B-B630-304C-AFDE-27042E8FF7C8}"/>
              </a:ext>
            </a:extLst>
          </p:cNvPr>
          <p:cNvPicPr>
            <a:picLocks noChangeAspect="1"/>
          </p:cNvPicPr>
          <p:nvPr/>
        </p:nvPicPr>
        <p:blipFill>
          <a:blip r:embed="rId5"/>
          <a:stretch>
            <a:fillRect/>
          </a:stretch>
        </p:blipFill>
        <p:spPr>
          <a:xfrm>
            <a:off x="6459650" y="3407810"/>
            <a:ext cx="2684350" cy="2071388"/>
          </a:xfrm>
          <a:prstGeom prst="rect">
            <a:avLst/>
          </a:prstGeom>
        </p:spPr>
      </p:pic>
      <p:cxnSp>
        <p:nvCxnSpPr>
          <p:cNvPr id="8" name="מחבר חץ ישר 7">
            <a:extLst>
              <a:ext uri="{FF2B5EF4-FFF2-40B4-BE49-F238E27FC236}">
                <a16:creationId xmlns:a16="http://schemas.microsoft.com/office/drawing/2014/main" id="{EAB7CBAC-D59D-6B48-8F69-0A604D8FB8FB}"/>
              </a:ext>
            </a:extLst>
          </p:cNvPr>
          <p:cNvCxnSpPr/>
          <p:nvPr/>
        </p:nvCxnSpPr>
        <p:spPr>
          <a:xfrm flipH="1">
            <a:off x="3671888" y="4272049"/>
            <a:ext cx="115728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מחבר חץ ישר 20">
            <a:extLst>
              <a:ext uri="{FF2B5EF4-FFF2-40B4-BE49-F238E27FC236}">
                <a16:creationId xmlns:a16="http://schemas.microsoft.com/office/drawing/2014/main" id="{70CCF0D5-ABDB-E347-BE52-538FE6B770BA}"/>
              </a:ext>
            </a:extLst>
          </p:cNvPr>
          <p:cNvCxnSpPr>
            <a:cxnSpLocks/>
          </p:cNvCxnSpPr>
          <p:nvPr/>
        </p:nvCxnSpPr>
        <p:spPr>
          <a:xfrm>
            <a:off x="5008665" y="4277647"/>
            <a:ext cx="116204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87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77685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zh-CN" altLang="en-US" sz="2800" b="1" dirty="0">
                <a:solidFill>
                  <a:srgbClr val="000000"/>
                </a:solidFill>
                <a:latin typeface="微软雅黑" panose="020B0503020204020204" pitchFamily="34" charset="-122"/>
                <a:ea typeface="微软雅黑" panose="020B0503020204020204" pitchFamily="34" charset="-122"/>
              </a:rPr>
              <a:t>结果</a:t>
            </a:r>
            <a:r>
              <a:rPr lang="en-GB" altLang="en-US" sz="2800" b="1" dirty="0">
                <a:solidFill>
                  <a:srgbClr val="000000"/>
                </a:solidFill>
                <a:latin typeface="微软雅黑" panose="020B0503020204020204" pitchFamily="34" charset="-122"/>
                <a:ea typeface="微软雅黑" panose="020B0503020204020204" pitchFamily="34" charset="-122"/>
              </a:rPr>
              <a:t> </a:t>
            </a:r>
            <a:r>
              <a:rPr lang="en-US" altLang="zh-CN" sz="2800" b="1" dirty="0">
                <a:solidFill>
                  <a:srgbClr val="000000"/>
                </a:solidFill>
                <a:latin typeface="微软雅黑" panose="020B0503020204020204" pitchFamily="34" charset="-122"/>
                <a:ea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rPr>
              <a:t>胎死宫内的原因</a:t>
            </a:r>
            <a:endParaRPr lang="en-US" sz="2800" b="1" dirty="0">
              <a:solidFill>
                <a:srgbClr val="000000"/>
              </a:solidFill>
              <a:latin typeface="微软雅黑" panose="020B0503020204020204" pitchFamily="34" charset="-122"/>
              <a:ea typeface="微软雅黑" panose="020B0503020204020204" pitchFamily="34" charset="-122"/>
            </a:endParaRPr>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25" name="Group 2"/>
          <p:cNvGrpSpPr>
            <a:grpSpLocks/>
          </p:cNvGrpSpPr>
          <p:nvPr/>
        </p:nvGrpSpPr>
        <p:grpSpPr bwMode="auto">
          <a:xfrm>
            <a:off x="0" y="0"/>
            <a:ext cx="9144000" cy="923925"/>
            <a:chOff x="0" y="3755"/>
            <a:chExt cx="5760" cy="582"/>
          </a:xfrm>
        </p:grpSpPr>
        <p:pic>
          <p:nvPicPr>
            <p:cNvPr id="2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5">
            <a:extLst>
              <a:ext uri="{FF2B5EF4-FFF2-40B4-BE49-F238E27FC236}">
                <a16:creationId xmlns:a16="http://schemas.microsoft.com/office/drawing/2014/main" id="{42305FD5-9F57-B14B-8F79-62ACB47665B5}"/>
              </a:ext>
            </a:extLst>
          </p:cNvPr>
          <p:cNvSpPr txBox="1">
            <a:spLocks noChangeArrowheads="1"/>
          </p:cNvSpPr>
          <p:nvPr/>
        </p:nvSpPr>
        <p:spPr bwMode="auto">
          <a:xfrm>
            <a:off x="0" y="985994"/>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21" name="Segnaposto contenuto 2">
            <a:extLst>
              <a:ext uri="{FF2B5EF4-FFF2-40B4-BE49-F238E27FC236}">
                <a16:creationId xmlns:a16="http://schemas.microsoft.com/office/drawing/2014/main" id="{1C81FDC8-4847-464B-AF4D-5B96BF64FD03}"/>
              </a:ext>
            </a:extLst>
          </p:cNvPr>
          <p:cNvSpPr txBox="1">
            <a:spLocks/>
          </p:cNvSpPr>
          <p:nvPr/>
        </p:nvSpPr>
        <p:spPr bwMode="auto">
          <a:xfrm>
            <a:off x="158520" y="2738637"/>
            <a:ext cx="8915142" cy="237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nSpc>
                <a:spcPct val="150000"/>
              </a:lnSpc>
              <a:buNone/>
            </a:pPr>
            <a:r>
              <a:rPr lang="en-US" altLang="zh-CN" sz="2400" dirty="0" smtClean="0">
                <a:latin typeface="微软雅黑" panose="020B0503020204020204" pitchFamily="34" charset="-122"/>
                <a:ea typeface="微软雅黑" panose="020B0503020204020204" pitchFamily="34" charset="-122"/>
              </a:rPr>
              <a:t>29.5</a:t>
            </a:r>
            <a:r>
              <a:rPr lang="zh-CN" altLang="en-US" sz="2400" dirty="0" smtClean="0">
                <a:latin typeface="微软雅黑" panose="020B0503020204020204" pitchFamily="34" charset="-122"/>
                <a:ea typeface="微软雅黑" panose="020B0503020204020204" pitchFamily="34" charset="-122"/>
              </a:rPr>
              <a:t>％的</a:t>
            </a:r>
            <a:r>
              <a:rPr lang="zh-CN" altLang="en-US" sz="2400" dirty="0" smtClean="0">
                <a:solidFill>
                  <a:schemeClr val="tx1">
                    <a:lumMod val="95000"/>
                    <a:lumOff val="5000"/>
                  </a:schemeClr>
                </a:solidFill>
                <a:latin typeface="微软雅黑" panose="020B0503020204020204" pitchFamily="34" charset="-122"/>
                <a:ea typeface="微软雅黑" panose="020B0503020204020204" pitchFamily="34" charset="-122"/>
              </a:rPr>
              <a:t>原因 </a:t>
            </a:r>
            <a:r>
              <a:rPr lang="zh-CN" altLang="en-US" sz="2400" dirty="0" smtClean="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95</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CI</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13.5-48.8</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 I2 = 55.2</a:t>
            </a:r>
            <a:r>
              <a:rPr lang="zh-CN" altLang="en-US" sz="2400" dirty="0">
                <a:latin typeface="微软雅黑" panose="020B0503020204020204" pitchFamily="34" charset="-122"/>
                <a:ea typeface="微软雅黑" panose="020B0503020204020204" pitchFamily="34" charset="-122"/>
              </a:rPr>
              <a:t>％）为</a:t>
            </a:r>
            <a:r>
              <a:rPr lang="en-US" altLang="zh-CN" sz="2400" dirty="0">
                <a:latin typeface="微软雅黑" panose="020B0503020204020204" pitchFamily="34" charset="-122"/>
                <a:ea typeface="微软雅黑" panose="020B0503020204020204" pitchFamily="34" charset="-122"/>
              </a:rPr>
              <a:t>TTTS</a:t>
            </a:r>
            <a:r>
              <a:rPr lang="zh-CN" altLang="en-US" sz="2400" dirty="0">
                <a:latin typeface="微软雅黑" panose="020B0503020204020204" pitchFamily="34" charset="-122"/>
                <a:ea typeface="微软雅黑" panose="020B0503020204020204" pitchFamily="34" charset="-122"/>
              </a:rPr>
              <a:t>或生长受限</a:t>
            </a:r>
            <a:endParaRPr lang="en-US" altLang="zh-CN" sz="2400" dirty="0">
              <a:latin typeface="微软雅黑" panose="020B0503020204020204" pitchFamily="34" charset="-122"/>
              <a:ea typeface="微软雅黑" panose="020B0503020204020204" pitchFamily="34" charset="-122"/>
            </a:endParaRPr>
          </a:p>
          <a:p>
            <a:pPr marL="0" indent="0">
              <a:lnSpc>
                <a:spcPct val="150000"/>
              </a:lnSpc>
              <a:buNone/>
            </a:pPr>
            <a:r>
              <a:rPr lang="en-US" altLang="zh-CN" sz="2400" dirty="0">
                <a:latin typeface="微软雅黑" panose="020B0503020204020204" pitchFamily="34" charset="-122"/>
                <a:ea typeface="微软雅黑" panose="020B0503020204020204" pitchFamily="34" charset="-122"/>
              </a:rPr>
              <a:t>54.0</a:t>
            </a:r>
            <a:r>
              <a:rPr lang="zh-CN" altLang="en-US" sz="2400" dirty="0">
                <a:latin typeface="微软雅黑" panose="020B0503020204020204" pitchFamily="34" charset="-122"/>
                <a:ea typeface="微软雅黑" panose="020B0503020204020204" pitchFamily="34" charset="-122"/>
              </a:rPr>
              <a:t>％的原因（</a:t>
            </a:r>
            <a:r>
              <a:rPr lang="en-US" altLang="zh-CN" sz="2400" dirty="0">
                <a:latin typeface="微软雅黑" panose="020B0503020204020204" pitchFamily="34" charset="-122"/>
                <a:ea typeface="微软雅黑" panose="020B0503020204020204" pitchFamily="34" charset="-122"/>
              </a:rPr>
              <a:t>95</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CI</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37.1-71.3</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 I2 = 42.8</a:t>
            </a:r>
            <a:r>
              <a:rPr lang="zh-CN" altLang="en-US" sz="2400" dirty="0">
                <a:latin typeface="微软雅黑" panose="020B0503020204020204" pitchFamily="34" charset="-122"/>
                <a:ea typeface="微软雅黑" panose="020B0503020204020204" pitchFamily="34" charset="-122"/>
              </a:rPr>
              <a:t>％）是意外发生</a:t>
            </a:r>
            <a:endParaRPr lang="en-US" altLang="zh-CN" sz="2400" dirty="0">
              <a:latin typeface="微软雅黑" panose="020B0503020204020204" pitchFamily="34" charset="-122"/>
              <a:ea typeface="微软雅黑" panose="020B0503020204020204" pitchFamily="34" charset="-122"/>
            </a:endParaRPr>
          </a:p>
          <a:p>
            <a:pPr marL="0" indent="0">
              <a:lnSpc>
                <a:spcPct val="150000"/>
              </a:lnSpc>
              <a:buNone/>
            </a:pPr>
            <a:endParaRPr lang="zh-CN" altLang="en-US" sz="24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2400" dirty="0">
                <a:latin typeface="微软雅黑" panose="020B0503020204020204" pitchFamily="34" charset="-122"/>
                <a:ea typeface="微软雅黑" panose="020B0503020204020204" pitchFamily="34" charset="-122"/>
              </a:rPr>
              <a:t>从孕</a:t>
            </a:r>
            <a:r>
              <a:rPr lang="en-US" altLang="zh-CN" sz="2400" dirty="0">
                <a:latin typeface="微软雅黑" panose="020B0503020204020204" pitchFamily="34" charset="-122"/>
                <a:ea typeface="微软雅黑" panose="020B0503020204020204" pitchFamily="34" charset="-122"/>
              </a:rPr>
              <a:t>31</a:t>
            </a:r>
            <a:r>
              <a:rPr lang="zh-CN" altLang="en-US" sz="2400" dirty="0">
                <a:latin typeface="微软雅黑" panose="020B0503020204020204" pitchFamily="34" charset="-122"/>
                <a:ea typeface="微软雅黑" panose="020B0503020204020204" pitchFamily="34" charset="-122"/>
              </a:rPr>
              <a:t>周开始，系统评价中所有胎死宫内均考虑为意外死亡事件</a:t>
            </a:r>
            <a:endParaRPr lang="en-US" sz="2400" dirty="0">
              <a:latin typeface="微软雅黑" panose="020B0503020204020204" pitchFamily="34" charset="-122"/>
              <a:ea typeface="微软雅黑" panose="020B0503020204020204" pitchFamily="34" charset="-122"/>
              <a:cs typeface="Arial" charset="0"/>
            </a:endParaRPr>
          </a:p>
        </p:txBody>
      </p:sp>
    </p:spTree>
    <p:extLst>
      <p:ext uri="{BB962C8B-B14F-4D97-AF65-F5344CB8AC3E}">
        <p14:creationId xmlns:p14="http://schemas.microsoft.com/office/powerpoint/2010/main" val="2077625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8485"/>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zh-CN" altLang="en-US" sz="2800" b="1" dirty="0">
                <a:solidFill>
                  <a:srgbClr val="000000"/>
                </a:solidFill>
                <a:latin typeface="微软雅黑" panose="020B0503020204020204" pitchFamily="34" charset="-122"/>
                <a:ea typeface="微软雅黑" panose="020B0503020204020204" pitchFamily="34" charset="-122"/>
              </a:rPr>
              <a:t>结果</a:t>
            </a:r>
            <a:r>
              <a:rPr lang="en-US" altLang="zh-CN" sz="2800" b="1" dirty="0">
                <a:solidFill>
                  <a:srgbClr val="000000"/>
                </a:solidFill>
                <a:latin typeface="微软雅黑" panose="020B0503020204020204" pitchFamily="34" charset="-122"/>
                <a:ea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rPr>
              <a:t>孕期结局</a:t>
            </a:r>
            <a:endParaRPr lang="en-GB" altLang="en-US" sz="2800" b="1" dirty="0">
              <a:solidFill>
                <a:srgbClr val="000000"/>
              </a:solidFill>
              <a:latin typeface="微软雅黑" panose="020B0503020204020204" pitchFamily="34" charset="-122"/>
              <a:ea typeface="微软雅黑" panose="020B0503020204020204" pitchFamily="34" charset="-122"/>
            </a:endParaRPr>
          </a:p>
        </p:txBody>
      </p:sp>
      <p:sp>
        <p:nvSpPr>
          <p:cNvPr id="15" name="Segnaposto contenuto 2"/>
          <p:cNvSpPr txBox="1">
            <a:spLocks/>
          </p:cNvSpPr>
          <p:nvPr/>
        </p:nvSpPr>
        <p:spPr bwMode="auto">
          <a:xfrm>
            <a:off x="73571" y="4073313"/>
            <a:ext cx="1292772" cy="13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600" dirty="0"/>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20" name="Group 2"/>
          <p:cNvGrpSpPr>
            <a:grpSpLocks/>
          </p:cNvGrpSpPr>
          <p:nvPr/>
        </p:nvGrpSpPr>
        <p:grpSpPr bwMode="auto">
          <a:xfrm>
            <a:off x="0" y="0"/>
            <a:ext cx="9144000" cy="923925"/>
            <a:chOff x="0" y="3755"/>
            <a:chExt cx="5760" cy="582"/>
          </a:xfrm>
        </p:grpSpPr>
        <p:pic>
          <p:nvPicPr>
            <p:cNvPr id="21"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5">
            <a:extLst>
              <a:ext uri="{FF2B5EF4-FFF2-40B4-BE49-F238E27FC236}">
                <a16:creationId xmlns:a16="http://schemas.microsoft.com/office/drawing/2014/main" id="{33DD0115-9FBB-EE4B-ACE6-530C0E54AC76}"/>
              </a:ext>
            </a:extLst>
          </p:cNvPr>
          <p:cNvSpPr txBox="1">
            <a:spLocks noChangeArrowheads="1"/>
          </p:cNvSpPr>
          <p:nvPr/>
        </p:nvSpPr>
        <p:spPr bwMode="auto">
          <a:xfrm>
            <a:off x="0" y="985994"/>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pic>
        <p:nvPicPr>
          <p:cNvPr id="5" name="מציין מיקום תוכן 4">
            <a:extLst>
              <a:ext uri="{FF2B5EF4-FFF2-40B4-BE49-F238E27FC236}">
                <a16:creationId xmlns:a16="http://schemas.microsoft.com/office/drawing/2014/main" id="{2B2E42A7-BC30-1B44-8780-7E122F215B92}"/>
              </a:ext>
            </a:extLst>
          </p:cNvPr>
          <p:cNvPicPr>
            <a:picLocks noGrp="1" noChangeAspect="1"/>
          </p:cNvPicPr>
          <p:nvPr>
            <p:ph sz="half" idx="1"/>
          </p:nvPr>
        </p:nvPicPr>
        <p:blipFill rotWithShape="1">
          <a:blip r:embed="rId4"/>
          <a:srcRect t="24082"/>
          <a:stretch/>
        </p:blipFill>
        <p:spPr>
          <a:xfrm>
            <a:off x="179388" y="2409117"/>
            <a:ext cx="5959283" cy="4064382"/>
          </a:xfrm>
          <a:prstGeom prst="rect">
            <a:avLst/>
          </a:prstGeom>
        </p:spPr>
      </p:pic>
      <p:sp>
        <p:nvSpPr>
          <p:cNvPr id="8" name="מלבן 7">
            <a:extLst>
              <a:ext uri="{FF2B5EF4-FFF2-40B4-BE49-F238E27FC236}">
                <a16:creationId xmlns:a16="http://schemas.microsoft.com/office/drawing/2014/main" id="{A8A13B97-B97B-D640-B622-DB14BE160EEC}"/>
              </a:ext>
            </a:extLst>
          </p:cNvPr>
          <p:cNvSpPr/>
          <p:nvPr/>
        </p:nvSpPr>
        <p:spPr>
          <a:xfrm>
            <a:off x="458183" y="3492499"/>
            <a:ext cx="5680488" cy="13797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מלבן 22">
            <a:extLst>
              <a:ext uri="{FF2B5EF4-FFF2-40B4-BE49-F238E27FC236}">
                <a16:creationId xmlns:a16="http://schemas.microsoft.com/office/drawing/2014/main" id="{90598C5D-ED7A-BD4B-B150-FCC1DBB88EBE}"/>
              </a:ext>
            </a:extLst>
          </p:cNvPr>
          <p:cNvSpPr/>
          <p:nvPr/>
        </p:nvSpPr>
        <p:spPr>
          <a:xfrm>
            <a:off x="329919" y="4817846"/>
            <a:ext cx="5658220" cy="187246"/>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文本框 1">
            <a:extLst>
              <a:ext uri="{FF2B5EF4-FFF2-40B4-BE49-F238E27FC236}">
                <a16:creationId xmlns:a16="http://schemas.microsoft.com/office/drawing/2014/main" id="{CC114932-85AA-4D81-ADCA-0CD86EF9FF36}"/>
              </a:ext>
            </a:extLst>
          </p:cNvPr>
          <p:cNvSpPr txBox="1"/>
          <p:nvPr/>
        </p:nvSpPr>
        <p:spPr>
          <a:xfrm>
            <a:off x="6711482" y="3242316"/>
            <a:ext cx="1886607" cy="830997"/>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住院患者胎死宫内比率</a:t>
            </a:r>
          </a:p>
        </p:txBody>
      </p:sp>
      <p:sp>
        <p:nvSpPr>
          <p:cNvPr id="17" name="文本框 16">
            <a:extLst>
              <a:ext uri="{FF2B5EF4-FFF2-40B4-BE49-F238E27FC236}">
                <a16:creationId xmlns:a16="http://schemas.microsoft.com/office/drawing/2014/main" id="{63DBE085-8A3E-4EDA-8D5C-CED4D0C6C222}"/>
              </a:ext>
            </a:extLst>
          </p:cNvPr>
          <p:cNvSpPr txBox="1"/>
          <p:nvPr/>
        </p:nvSpPr>
        <p:spPr>
          <a:xfrm>
            <a:off x="6711483" y="4589594"/>
            <a:ext cx="1886607" cy="830997"/>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门诊患者胎死宫内比率</a:t>
            </a:r>
          </a:p>
        </p:txBody>
      </p:sp>
      <p:cxnSp>
        <p:nvCxnSpPr>
          <p:cNvPr id="4" name="直接箭头连接符 3">
            <a:extLst>
              <a:ext uri="{FF2B5EF4-FFF2-40B4-BE49-F238E27FC236}">
                <a16:creationId xmlns:a16="http://schemas.microsoft.com/office/drawing/2014/main" id="{AFC90D10-CD57-4EC0-92B2-7C98C6FA0FC7}"/>
              </a:ext>
            </a:extLst>
          </p:cNvPr>
          <p:cNvCxnSpPr>
            <a:cxnSpLocks/>
          </p:cNvCxnSpPr>
          <p:nvPr/>
        </p:nvCxnSpPr>
        <p:spPr>
          <a:xfrm flipH="1">
            <a:off x="6186369" y="3554020"/>
            <a:ext cx="572810" cy="39656"/>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4" name="直接箭头连接符 23">
            <a:extLst>
              <a:ext uri="{FF2B5EF4-FFF2-40B4-BE49-F238E27FC236}">
                <a16:creationId xmlns:a16="http://schemas.microsoft.com/office/drawing/2014/main" id="{F35C8596-8696-4090-8EB3-626472A2DF6C}"/>
              </a:ext>
            </a:extLst>
          </p:cNvPr>
          <p:cNvCxnSpPr>
            <a:cxnSpLocks/>
          </p:cNvCxnSpPr>
          <p:nvPr/>
        </p:nvCxnSpPr>
        <p:spPr>
          <a:xfrm flipH="1">
            <a:off x="6143931" y="4910767"/>
            <a:ext cx="572810" cy="39656"/>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0" name="文本框 9">
            <a:extLst>
              <a:ext uri="{FF2B5EF4-FFF2-40B4-BE49-F238E27FC236}">
                <a16:creationId xmlns:a16="http://schemas.microsoft.com/office/drawing/2014/main" id="{5CEF84F2-7832-4A14-8EAE-0D2361034D16}"/>
              </a:ext>
            </a:extLst>
          </p:cNvPr>
          <p:cNvSpPr txBox="1"/>
          <p:nvPr/>
        </p:nvSpPr>
        <p:spPr>
          <a:xfrm>
            <a:off x="5087007" y="6175064"/>
            <a:ext cx="3074276"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注：双胎均死亡作为</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例</a:t>
            </a:r>
          </a:p>
        </p:txBody>
      </p:sp>
    </p:spTree>
    <p:extLst>
      <p:ext uri="{BB962C8B-B14F-4D97-AF65-F5344CB8AC3E}">
        <p14:creationId xmlns:p14="http://schemas.microsoft.com/office/powerpoint/2010/main" val="1369609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26222" y="1746737"/>
            <a:ext cx="91177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zh-CN" altLang="en-US" sz="2800" b="1" dirty="0">
                <a:solidFill>
                  <a:srgbClr val="000000"/>
                </a:solidFill>
                <a:latin typeface="微软雅黑" panose="020B0503020204020204" pitchFamily="34" charset="-122"/>
                <a:ea typeface="微软雅黑" panose="020B0503020204020204" pitchFamily="34" charset="-122"/>
              </a:rPr>
              <a:t>结果</a:t>
            </a:r>
            <a:r>
              <a:rPr lang="en-US" altLang="zh-CN" sz="2800" b="1" dirty="0">
                <a:solidFill>
                  <a:srgbClr val="000000"/>
                </a:solidFill>
                <a:latin typeface="微软雅黑" panose="020B0503020204020204" pitchFamily="34" charset="-122"/>
                <a:ea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rPr>
              <a:t>提前终止妊娠</a:t>
            </a:r>
            <a:endParaRPr lang="en-GB" altLang="en-US" sz="2800" b="1" dirty="0">
              <a:solidFill>
                <a:srgbClr val="000000"/>
              </a:solidFill>
              <a:latin typeface="微软雅黑" panose="020B0503020204020204" pitchFamily="34" charset="-122"/>
              <a:ea typeface="微软雅黑" panose="020B0503020204020204" pitchFamily="34" charset="-122"/>
            </a:endParaRPr>
          </a:p>
        </p:txBody>
      </p:sp>
      <p:sp>
        <p:nvSpPr>
          <p:cNvPr id="15" name="Segnaposto contenuto 2"/>
          <p:cNvSpPr txBox="1">
            <a:spLocks/>
          </p:cNvSpPr>
          <p:nvPr/>
        </p:nvSpPr>
        <p:spPr bwMode="auto">
          <a:xfrm>
            <a:off x="73571" y="4073313"/>
            <a:ext cx="1292772" cy="13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600" dirty="0"/>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20" name="Group 2"/>
          <p:cNvGrpSpPr>
            <a:grpSpLocks/>
          </p:cNvGrpSpPr>
          <p:nvPr/>
        </p:nvGrpSpPr>
        <p:grpSpPr bwMode="auto">
          <a:xfrm>
            <a:off x="0" y="0"/>
            <a:ext cx="9144000" cy="923925"/>
            <a:chOff x="0" y="3755"/>
            <a:chExt cx="5760" cy="582"/>
          </a:xfrm>
        </p:grpSpPr>
        <p:pic>
          <p:nvPicPr>
            <p:cNvPr id="2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5">
            <a:extLst>
              <a:ext uri="{FF2B5EF4-FFF2-40B4-BE49-F238E27FC236}">
                <a16:creationId xmlns:a16="http://schemas.microsoft.com/office/drawing/2014/main" id="{33DD0115-9FBB-EE4B-ACE6-530C0E54AC76}"/>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pic>
        <p:nvPicPr>
          <p:cNvPr id="4" name="תמונה 3">
            <a:extLst>
              <a:ext uri="{FF2B5EF4-FFF2-40B4-BE49-F238E27FC236}">
                <a16:creationId xmlns:a16="http://schemas.microsoft.com/office/drawing/2014/main" id="{1D49474F-322D-2A4A-A34C-CBFCD926B27B}"/>
              </a:ext>
            </a:extLst>
          </p:cNvPr>
          <p:cNvPicPr>
            <a:picLocks noChangeAspect="1"/>
          </p:cNvPicPr>
          <p:nvPr/>
        </p:nvPicPr>
        <p:blipFill>
          <a:blip r:embed="rId5"/>
          <a:stretch>
            <a:fillRect/>
          </a:stretch>
        </p:blipFill>
        <p:spPr>
          <a:xfrm>
            <a:off x="698154" y="2199520"/>
            <a:ext cx="7773911" cy="3017558"/>
          </a:xfrm>
          <a:prstGeom prst="rect">
            <a:avLst/>
          </a:prstGeom>
        </p:spPr>
      </p:pic>
      <p:sp>
        <p:nvSpPr>
          <p:cNvPr id="7" name="מלבן 6">
            <a:extLst>
              <a:ext uri="{FF2B5EF4-FFF2-40B4-BE49-F238E27FC236}">
                <a16:creationId xmlns:a16="http://schemas.microsoft.com/office/drawing/2014/main" id="{597EB6F4-7A7A-8241-AF6C-0A5D8BB093F3}"/>
              </a:ext>
            </a:extLst>
          </p:cNvPr>
          <p:cNvSpPr/>
          <p:nvPr/>
        </p:nvSpPr>
        <p:spPr>
          <a:xfrm>
            <a:off x="73571" y="5231697"/>
            <a:ext cx="4389436" cy="1477328"/>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提前终止妊娠：</a:t>
            </a:r>
          </a:p>
          <a:p>
            <a:r>
              <a:rPr lang="zh-CN" altLang="en-US" dirty="0">
                <a:latin typeface="微软雅黑" panose="020B0503020204020204" pitchFamily="34" charset="-122"/>
                <a:ea typeface="微软雅黑" panose="020B0503020204020204" pitchFamily="34" charset="-122"/>
              </a:rPr>
              <a:t>住院患者：</a:t>
            </a:r>
            <a:r>
              <a:rPr lang="en-US" altLang="zh-CN" dirty="0">
                <a:latin typeface="微软雅黑" panose="020B0503020204020204" pitchFamily="34" charset="-122"/>
                <a:ea typeface="微软雅黑" panose="020B0503020204020204" pitchFamily="34" charset="-122"/>
              </a:rPr>
              <a:t>44.9</a:t>
            </a:r>
            <a:r>
              <a:rPr lang="zh-CN" altLang="en-US" dirty="0">
                <a:latin typeface="微软雅黑" panose="020B0503020204020204" pitchFamily="34" charset="-122"/>
                <a:ea typeface="微软雅黑" panose="020B0503020204020204" pitchFamily="34" charset="-122"/>
              </a:rPr>
              <a:t>％发生（</a:t>
            </a:r>
            <a:r>
              <a:rPr lang="en-US" altLang="zh-CN" dirty="0">
                <a:latin typeface="微软雅黑" panose="020B0503020204020204" pitchFamily="34" charset="-122"/>
                <a:ea typeface="微软雅黑" panose="020B0503020204020204" pitchFamily="34" charset="-122"/>
              </a:rPr>
              <a:t>95</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CI</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28.7-61.6</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 PTB</a:t>
            </a:r>
            <a:r>
              <a:rPr lang="zh-CN" altLang="en-US" dirty="0">
                <a:latin typeface="微软雅黑" panose="020B0503020204020204" pitchFamily="34" charset="-122"/>
                <a:ea typeface="微软雅黑" panose="020B0503020204020204" pitchFamily="34" charset="-122"/>
              </a:rPr>
              <a:t>原因占</a:t>
            </a:r>
            <a:r>
              <a:rPr lang="en-US" altLang="zh-CN" dirty="0">
                <a:latin typeface="微软雅黑" panose="020B0503020204020204" pitchFamily="34" charset="-122"/>
                <a:ea typeface="微软雅黑" panose="020B0503020204020204" pitchFamily="34" charset="-122"/>
              </a:rPr>
              <a:t>22.7</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95</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CI</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10.3-38.2</a:t>
            </a:r>
            <a:r>
              <a:rPr lang="zh-CN" altLang="en-US" dirty="0">
                <a:latin typeface="微软雅黑" panose="020B0503020204020204" pitchFamily="34" charset="-122"/>
                <a:ea typeface="微软雅黑" panose="020B0503020204020204" pitchFamily="34" charset="-122"/>
              </a:rPr>
              <a:t>％），胎监异常原因占</a:t>
            </a:r>
            <a:r>
              <a:rPr lang="en-US" altLang="zh-CN" dirty="0">
                <a:latin typeface="微软雅黑" panose="020B0503020204020204" pitchFamily="34" charset="-122"/>
                <a:ea typeface="微软雅黑" panose="020B0503020204020204" pitchFamily="34" charset="-122"/>
              </a:rPr>
              <a:t>44.9</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95</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CI</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28.7-61.6</a:t>
            </a:r>
            <a:r>
              <a:rPr lang="zh-CN" altLang="en-US" dirty="0">
                <a:latin typeface="微软雅黑" panose="020B0503020204020204" pitchFamily="34" charset="-122"/>
                <a:ea typeface="微软雅黑" panose="020B0503020204020204" pitchFamily="34" charset="-122"/>
              </a:rPr>
              <a:t>％）</a:t>
            </a:r>
            <a:endParaRPr lang="en-US"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B8257A27-B641-4B74-AE54-FDCB2A4BCAF4}"/>
              </a:ext>
            </a:extLst>
          </p:cNvPr>
          <p:cNvSpPr/>
          <p:nvPr/>
        </p:nvSpPr>
        <p:spPr>
          <a:xfrm>
            <a:off x="4376327" y="5423337"/>
            <a:ext cx="4572000" cy="1200329"/>
          </a:xfrm>
          <a:prstGeom prst="rect">
            <a:avLst/>
          </a:prstGeom>
          <a:solidFill>
            <a:srgbClr val="FFFF99"/>
          </a:solidFill>
        </p:spPr>
        <p:txBody>
          <a:bodyPr>
            <a:spAutoFit/>
          </a:bodyPr>
          <a:lstStyle/>
          <a:p>
            <a:r>
              <a:rPr lang="zh-CN" altLang="en-US" dirty="0">
                <a:latin typeface="微软雅黑" panose="020B0503020204020204" pitchFamily="34" charset="-122"/>
                <a:ea typeface="微软雅黑" panose="020B0503020204020204" pitchFamily="34" charset="-122"/>
              </a:rPr>
              <a:t>门诊患者：</a:t>
            </a:r>
            <a:r>
              <a:rPr lang="en-US" altLang="zh-CN" dirty="0">
                <a:latin typeface="微软雅黑" panose="020B0503020204020204" pitchFamily="34" charset="-122"/>
                <a:ea typeface="微软雅黑" panose="020B0503020204020204" pitchFamily="34" charset="-122"/>
              </a:rPr>
              <a:t>42.3</a:t>
            </a:r>
            <a:r>
              <a:rPr lang="zh-CN" altLang="en-US" dirty="0">
                <a:latin typeface="微软雅黑" panose="020B0503020204020204" pitchFamily="34" charset="-122"/>
                <a:ea typeface="微软雅黑" panose="020B0503020204020204" pitchFamily="34" charset="-122"/>
              </a:rPr>
              <a:t>％发生（</a:t>
            </a:r>
            <a:r>
              <a:rPr lang="en-US" altLang="zh-CN" dirty="0">
                <a:latin typeface="微软雅黑" panose="020B0503020204020204" pitchFamily="34" charset="-122"/>
                <a:ea typeface="微软雅黑" panose="020B0503020204020204" pitchFamily="34" charset="-122"/>
              </a:rPr>
              <a:t>95</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CI</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26.4-59.4</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 PTB</a:t>
            </a:r>
            <a:r>
              <a:rPr lang="zh-CN" altLang="en-US" dirty="0">
                <a:latin typeface="微软雅黑" panose="020B0503020204020204" pitchFamily="34" charset="-122"/>
                <a:ea typeface="微软雅黑" panose="020B0503020204020204" pitchFamily="34" charset="-122"/>
              </a:rPr>
              <a:t>原因占</a:t>
            </a:r>
            <a:r>
              <a:rPr lang="en-US" altLang="zh-CN" dirty="0">
                <a:latin typeface="微软雅黑" panose="020B0503020204020204" pitchFamily="34" charset="-122"/>
                <a:ea typeface="微软雅黑" panose="020B0503020204020204" pitchFamily="34" charset="-122"/>
              </a:rPr>
              <a:t>16.4</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95</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CI</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10.4-23.4</a:t>
            </a:r>
            <a:r>
              <a:rPr lang="zh-CN" altLang="en-US" dirty="0">
                <a:latin typeface="微软雅黑" panose="020B0503020204020204" pitchFamily="34" charset="-122"/>
                <a:ea typeface="微软雅黑" panose="020B0503020204020204" pitchFamily="34" charset="-122"/>
              </a:rPr>
              <a:t>％），胎监异常原因占</a:t>
            </a:r>
            <a:r>
              <a:rPr lang="en-US" altLang="zh-CN" dirty="0">
                <a:latin typeface="微软雅黑" panose="020B0503020204020204" pitchFamily="34" charset="-122"/>
                <a:ea typeface="微软雅黑" panose="020B0503020204020204" pitchFamily="34" charset="-122"/>
              </a:rPr>
              <a:t>16.7</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95</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CI</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5.9-31.4</a:t>
            </a:r>
            <a:r>
              <a:rPr lang="zh-CN" altLang="en-US"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9980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68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zh-CN" altLang="en-US" sz="2800" b="1" dirty="0">
                <a:solidFill>
                  <a:srgbClr val="000000"/>
                </a:solidFill>
                <a:latin typeface="微软雅黑" panose="020B0503020204020204" pitchFamily="34" charset="-122"/>
                <a:ea typeface="微软雅黑" panose="020B0503020204020204" pitchFamily="34" charset="-122"/>
              </a:rPr>
              <a:t>讨论</a:t>
            </a:r>
            <a:r>
              <a:rPr lang="en-US" altLang="zh-CN" sz="2800" b="1" dirty="0">
                <a:solidFill>
                  <a:srgbClr val="000000"/>
                </a:solidFill>
                <a:latin typeface="微软雅黑" panose="020B0503020204020204" pitchFamily="34" charset="-122"/>
                <a:ea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rPr>
              <a:t>主要内容</a:t>
            </a:r>
            <a:endParaRPr lang="en-GB" altLang="en-US" sz="2800" dirty="0">
              <a:solidFill>
                <a:srgbClr val="000000"/>
              </a:solidFill>
              <a:latin typeface="微软雅黑" panose="020B0503020204020204" pitchFamily="34" charset="-122"/>
              <a:ea typeface="微软雅黑" panose="020B0503020204020204" pitchFamily="34" charset="-122"/>
            </a:endParaRPr>
          </a:p>
        </p:txBody>
      </p:sp>
      <p:sp>
        <p:nvSpPr>
          <p:cNvPr id="15" name="Segnaposto contenuto 2"/>
          <p:cNvSpPr txBox="1">
            <a:spLocks/>
          </p:cNvSpPr>
          <p:nvPr/>
        </p:nvSpPr>
        <p:spPr bwMode="auto">
          <a:xfrm>
            <a:off x="68263" y="2499165"/>
            <a:ext cx="8937625" cy="42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双胎中胎儿丢失</a:t>
            </a:r>
            <a:r>
              <a:rPr lang="zh-CN" altLang="en-US" sz="2400" dirty="0" smtClean="0">
                <a:latin typeface="微软雅黑" panose="020B0503020204020204" pitchFamily="34" charset="-122"/>
                <a:ea typeface="微软雅黑" panose="020B0503020204020204" pitchFamily="34" charset="-122"/>
              </a:rPr>
              <a:t>总发生率</a:t>
            </a:r>
            <a:r>
              <a:rPr lang="zh-CN" altLang="en-US" sz="2400" dirty="0">
                <a:latin typeface="微软雅黑" panose="020B0503020204020204" pitchFamily="34" charset="-122"/>
                <a:ea typeface="微软雅黑" panose="020B0503020204020204" pitchFamily="34" charset="-122"/>
              </a:rPr>
              <a:t>约为</a:t>
            </a:r>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a:t>
            </a:r>
          </a:p>
          <a:p>
            <a:endParaRPr lang="zh-CN" altLang="en-US"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大多数胎死宫内为意外死亡，因此此类</a:t>
            </a:r>
            <a:r>
              <a:rPr lang="zh-CN" altLang="en-US" sz="2400" dirty="0" smtClean="0">
                <a:latin typeface="微软雅黑" panose="020B0503020204020204" pitchFamily="34" charset="-122"/>
                <a:ea typeface="微软雅黑" panose="020B0503020204020204" pitchFamily="34" charset="-122"/>
              </a:rPr>
              <a:t>妊娠最佳</a:t>
            </a:r>
            <a:r>
              <a:rPr lang="zh-CN" altLang="en-US" sz="2400" dirty="0">
                <a:latin typeface="微软雅黑" panose="020B0503020204020204" pitchFamily="34" charset="-122"/>
                <a:ea typeface="微软雅黑" panose="020B0503020204020204" pitchFamily="34" charset="-122"/>
              </a:rPr>
              <a:t>评估方式仍</a:t>
            </a:r>
            <a:r>
              <a:rPr lang="zh-CN" altLang="en-US" sz="2400" dirty="0" smtClean="0">
                <a:latin typeface="微软雅黑" panose="020B0503020204020204" pitchFamily="34" charset="-122"/>
                <a:ea typeface="微软雅黑" panose="020B0503020204020204" pitchFamily="34" charset="-122"/>
              </a:rPr>
              <a:t>存在质疑</a:t>
            </a:r>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在住院患者中</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％发生胎儿丢失，而门诊患者则为</a:t>
            </a:r>
            <a:r>
              <a:rPr lang="en-US" altLang="zh-CN" sz="2400" dirty="0">
                <a:latin typeface="微软雅黑" panose="020B0503020204020204" pitchFamily="34" charset="-122"/>
                <a:ea typeface="微软雅黑" panose="020B0503020204020204" pitchFamily="34" charset="-122"/>
              </a:rPr>
              <a:t>7</a:t>
            </a:r>
            <a:r>
              <a:rPr lang="zh-CN" altLang="en-US" sz="2400" dirty="0">
                <a:latin typeface="微软雅黑" panose="020B0503020204020204" pitchFamily="34" charset="-122"/>
                <a:ea typeface="微软雅黑" panose="020B0503020204020204" pitchFamily="34" charset="-122"/>
              </a:rPr>
              <a:t>％</a:t>
            </a:r>
          </a:p>
          <a:p>
            <a:r>
              <a:rPr lang="zh-CN" altLang="en-US" sz="2400" dirty="0">
                <a:latin typeface="微软雅黑" panose="020B0503020204020204" pitchFamily="34" charset="-122"/>
                <a:ea typeface="微软雅黑" panose="020B0503020204020204" pitchFamily="34" charset="-122"/>
              </a:rPr>
              <a:t>入组研究中孕期评估方法的多样化凸显了有必要制定适宜的</a:t>
            </a: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双胎孕期管理方案，其重点是管理的模式和频率而不是住院</a:t>
            </a:r>
            <a:endParaRPr lang="en-US" sz="2400" b="1" dirty="0">
              <a:latin typeface="微软雅黑" panose="020B0503020204020204" pitchFamily="34" charset="-122"/>
              <a:ea typeface="微软雅黑" panose="020B0503020204020204" pitchFamily="34" charset="-122"/>
            </a:endParaRPr>
          </a:p>
          <a:p>
            <a:endParaRPr lang="en-US" sz="1800" dirty="0"/>
          </a:p>
          <a:p>
            <a:endParaRPr lang="en-US" sz="1800" dirty="0"/>
          </a:p>
          <a:p>
            <a:endParaRPr lang="en-US" sz="1800" dirty="0"/>
          </a:p>
          <a:p>
            <a:endParaRPr lang="en-US" sz="1800" dirty="0"/>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8AD905CB-C34D-CB4C-9D71-1010D83C5279}"/>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222192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68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zh-CN" altLang="en-US" sz="2800" b="1" dirty="0">
                <a:solidFill>
                  <a:srgbClr val="000000"/>
                </a:solidFill>
                <a:latin typeface="微软雅黑" panose="020B0503020204020204" pitchFamily="34" charset="-122"/>
                <a:ea typeface="微软雅黑" panose="020B0503020204020204" pitchFamily="34" charset="-122"/>
              </a:rPr>
              <a:t>讨论</a:t>
            </a:r>
            <a:endParaRPr lang="en-GB" altLang="en-US" sz="2800" dirty="0">
              <a:solidFill>
                <a:srgbClr val="000000"/>
              </a:solidFill>
              <a:latin typeface="微软雅黑" panose="020B0503020204020204" pitchFamily="34" charset="-122"/>
              <a:ea typeface="微软雅黑" panose="020B0503020204020204" pitchFamily="34" charset="-122"/>
            </a:endParaRPr>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4E0F4CF9-B795-4F4A-AB03-48F2B1302594}"/>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3" name="מציין מיקום טקסט 2">
            <a:extLst>
              <a:ext uri="{FF2B5EF4-FFF2-40B4-BE49-F238E27FC236}">
                <a16:creationId xmlns:a16="http://schemas.microsoft.com/office/drawing/2014/main" id="{DB0C2D8F-58F0-DB46-9618-87F49884E90D}"/>
              </a:ext>
            </a:extLst>
          </p:cNvPr>
          <p:cNvSpPr>
            <a:spLocks noGrp="1"/>
          </p:cNvSpPr>
          <p:nvPr>
            <p:ph type="body" idx="1"/>
          </p:nvPr>
        </p:nvSpPr>
        <p:spPr>
          <a:xfrm>
            <a:off x="629842" y="2227696"/>
            <a:ext cx="3868340" cy="823912"/>
          </a:xfrm>
        </p:spPr>
        <p:txBody>
          <a:bodyPr/>
          <a:lstStyle/>
          <a:p>
            <a:r>
              <a:rPr lang="zh-CN" altLang="en-US" dirty="0">
                <a:solidFill>
                  <a:srgbClr val="000000"/>
                </a:solidFill>
                <a:latin typeface="微软雅黑" panose="020B0503020204020204" pitchFamily="34" charset="-122"/>
                <a:ea typeface="微软雅黑" panose="020B0503020204020204" pitchFamily="34" charset="-122"/>
              </a:rPr>
              <a:t>优势</a:t>
            </a:r>
            <a:endParaRPr lang="he-IL" dirty="0">
              <a:solidFill>
                <a:srgbClr val="000000"/>
              </a:solidFill>
              <a:latin typeface="微软雅黑" panose="020B0503020204020204" pitchFamily="34" charset="-122"/>
              <a:ea typeface="微软雅黑" panose="020B0503020204020204" pitchFamily="34" charset="-122"/>
            </a:endParaRPr>
          </a:p>
        </p:txBody>
      </p:sp>
      <p:sp>
        <p:nvSpPr>
          <p:cNvPr id="4" name="מציין מיקום תוכן 3">
            <a:extLst>
              <a:ext uri="{FF2B5EF4-FFF2-40B4-BE49-F238E27FC236}">
                <a16:creationId xmlns:a16="http://schemas.microsoft.com/office/drawing/2014/main" id="{77251234-1648-FE4C-A1B1-3C5825D1D38E}"/>
              </a:ext>
            </a:extLst>
          </p:cNvPr>
          <p:cNvSpPr>
            <a:spLocks noGrp="1"/>
          </p:cNvSpPr>
          <p:nvPr>
            <p:ph sz="half" idx="2"/>
          </p:nvPr>
        </p:nvSpPr>
        <p:spPr>
          <a:xfrm>
            <a:off x="425794" y="3429000"/>
            <a:ext cx="3263337" cy="3684588"/>
          </a:xfrm>
        </p:spPr>
        <p:txBody>
          <a:bodyPr>
            <a:normAutofit/>
          </a:bodyPr>
          <a:lstStyle/>
          <a:p>
            <a:pPr marL="0" indent="0">
              <a:buNone/>
            </a:pPr>
            <a:r>
              <a:rPr lang="zh-CN" altLang="en-US" dirty="0">
                <a:latin typeface="微软雅黑" panose="020B0503020204020204" pitchFamily="34" charset="-122"/>
                <a:ea typeface="微软雅黑" panose="020B0503020204020204" pitchFamily="34" charset="-122"/>
              </a:rPr>
              <a:t>在已发布的研究中，针对</a:t>
            </a:r>
            <a:r>
              <a:rPr lang="en-US" altLang="zh-CN" dirty="0">
                <a:latin typeface="微软雅黑" panose="020B0503020204020204" pitchFamily="34" charset="-122"/>
                <a:ea typeface="微软雅黑" panose="020B0503020204020204" pitchFamily="34" charset="-122"/>
              </a:rPr>
              <a:t>MCMA</a:t>
            </a:r>
            <a:r>
              <a:rPr lang="zh-CN" altLang="en-US" dirty="0">
                <a:latin typeface="微软雅黑" panose="020B0503020204020204" pitchFamily="34" charset="-122"/>
                <a:ea typeface="微软雅黑" panose="020B0503020204020204" pitchFamily="34" charset="-122"/>
              </a:rPr>
              <a:t>双胎妊娠结局的最全面的评估</a:t>
            </a:r>
            <a:endParaRPr lang="he-IL" dirty="0">
              <a:latin typeface="微软雅黑" panose="020B0503020204020204" pitchFamily="34" charset="-122"/>
              <a:ea typeface="微软雅黑" panose="020B0503020204020204" pitchFamily="34" charset="-122"/>
            </a:endParaRPr>
          </a:p>
        </p:txBody>
      </p:sp>
      <p:sp>
        <p:nvSpPr>
          <p:cNvPr id="5" name="מציין מיקום טקסט 4">
            <a:extLst>
              <a:ext uri="{FF2B5EF4-FFF2-40B4-BE49-F238E27FC236}">
                <a16:creationId xmlns:a16="http://schemas.microsoft.com/office/drawing/2014/main" id="{7B1BF28D-6A01-2149-9AE8-1214FEDA2F5B}"/>
              </a:ext>
            </a:extLst>
          </p:cNvPr>
          <p:cNvSpPr>
            <a:spLocks noGrp="1"/>
          </p:cNvSpPr>
          <p:nvPr>
            <p:ph type="body" sz="quarter" idx="3"/>
          </p:nvPr>
        </p:nvSpPr>
        <p:spPr>
          <a:xfrm>
            <a:off x="4979274" y="2227696"/>
            <a:ext cx="3887391" cy="823912"/>
          </a:xfrm>
        </p:spPr>
        <p:txBody>
          <a:bodyPr>
            <a:normAutofit/>
          </a:bodyPr>
          <a:lstStyle/>
          <a:p>
            <a:r>
              <a:rPr lang="zh-CN" altLang="en-US" dirty="0">
                <a:solidFill>
                  <a:srgbClr val="000000"/>
                </a:solidFill>
                <a:latin typeface="微软雅黑" panose="020B0503020204020204" pitchFamily="34" charset="-122"/>
                <a:ea typeface="微软雅黑" panose="020B0503020204020204" pitchFamily="34" charset="-122"/>
              </a:rPr>
              <a:t>不足</a:t>
            </a:r>
            <a:endParaRPr lang="he-IL" dirty="0">
              <a:solidFill>
                <a:srgbClr val="000000"/>
              </a:solidFill>
              <a:latin typeface="微软雅黑" panose="020B0503020204020204" pitchFamily="34" charset="-122"/>
              <a:ea typeface="微软雅黑" panose="020B0503020204020204" pitchFamily="34" charset="-122"/>
            </a:endParaRPr>
          </a:p>
        </p:txBody>
      </p:sp>
      <p:sp>
        <p:nvSpPr>
          <p:cNvPr id="6" name="מציין מיקום תוכן 5">
            <a:extLst>
              <a:ext uri="{FF2B5EF4-FFF2-40B4-BE49-F238E27FC236}">
                <a16:creationId xmlns:a16="http://schemas.microsoft.com/office/drawing/2014/main" id="{9FB8564B-4557-7E40-9D2A-66295999F601}"/>
              </a:ext>
            </a:extLst>
          </p:cNvPr>
          <p:cNvSpPr>
            <a:spLocks noGrp="1"/>
          </p:cNvSpPr>
          <p:nvPr>
            <p:ph sz="quarter" idx="4"/>
          </p:nvPr>
        </p:nvSpPr>
        <p:spPr>
          <a:xfrm>
            <a:off x="3822700" y="3244402"/>
            <a:ext cx="5043965" cy="2915098"/>
          </a:xfrm>
        </p:spPr>
        <p:txBody>
          <a:bodyPr>
            <a:noAutofit/>
          </a:bodyPr>
          <a:lstStyle/>
          <a:p>
            <a:r>
              <a:rPr lang="zh-CN" altLang="en-US" sz="2400" dirty="0">
                <a:solidFill>
                  <a:srgbClr val="000000"/>
                </a:solidFill>
                <a:latin typeface="微软雅黑" panose="020B0503020204020204" pitchFamily="34" charset="-122"/>
                <a:ea typeface="微软雅黑" panose="020B0503020204020204" pitchFamily="34" charset="-122"/>
              </a:rPr>
              <a:t>一些入组研究的病例数量很少</a:t>
            </a:r>
          </a:p>
          <a:p>
            <a:r>
              <a:rPr lang="zh-CN" altLang="en-US" sz="2400" dirty="0">
                <a:solidFill>
                  <a:srgbClr val="000000"/>
                </a:solidFill>
                <a:latin typeface="微软雅黑" panose="020B0503020204020204" pitchFamily="34" charset="-122"/>
                <a:ea typeface="微软雅黑" panose="020B0503020204020204" pitchFamily="34" charset="-122"/>
              </a:rPr>
              <a:t>一些文献为回顾性非随机研究</a:t>
            </a:r>
          </a:p>
          <a:p>
            <a:r>
              <a:rPr lang="zh-CN" altLang="en-US" sz="2400" dirty="0">
                <a:solidFill>
                  <a:srgbClr val="000000"/>
                </a:solidFill>
                <a:latin typeface="微软雅黑" panose="020B0503020204020204" pitchFamily="34" charset="-122"/>
                <a:ea typeface="微软雅黑" panose="020B0503020204020204" pitchFamily="34" charset="-122"/>
              </a:rPr>
              <a:t>人种的差异（由于入选标准不同）</a:t>
            </a:r>
            <a:endParaRPr lang="en-US" altLang="zh-CN" sz="2400" dirty="0">
              <a:solidFill>
                <a:srgbClr val="000000"/>
              </a:solidFill>
              <a:latin typeface="微软雅黑" panose="020B0503020204020204" pitchFamily="34" charset="-122"/>
              <a:ea typeface="微软雅黑" panose="020B0503020204020204" pitchFamily="34" charset="-122"/>
            </a:endParaRPr>
          </a:p>
          <a:p>
            <a:r>
              <a:rPr lang="zh-CN" altLang="en-US" sz="2400" dirty="0">
                <a:solidFill>
                  <a:srgbClr val="000000"/>
                </a:solidFill>
                <a:latin typeface="微软雅黑" panose="020B0503020204020204" pitchFamily="34" charset="-122"/>
                <a:ea typeface="微软雅黑" panose="020B0503020204020204" pitchFamily="34" charset="-122"/>
              </a:rPr>
              <a:t>缺乏</a:t>
            </a:r>
            <a:r>
              <a:rPr lang="en-US" altLang="zh-CN" sz="2400" dirty="0">
                <a:solidFill>
                  <a:srgbClr val="000000"/>
                </a:solidFill>
                <a:latin typeface="微软雅黑" panose="020B0503020204020204" pitchFamily="34" charset="-122"/>
                <a:ea typeface="微软雅黑" panose="020B0503020204020204" pitchFamily="34" charset="-122"/>
              </a:rPr>
              <a:t>MCMA</a:t>
            </a:r>
            <a:r>
              <a:rPr lang="zh-CN" altLang="en-US" sz="2400" dirty="0">
                <a:solidFill>
                  <a:srgbClr val="000000"/>
                </a:solidFill>
                <a:latin typeface="微软雅黑" panose="020B0503020204020204" pitchFamily="34" charset="-122"/>
                <a:ea typeface="微软雅黑" panose="020B0503020204020204" pitchFamily="34" charset="-122"/>
              </a:rPr>
              <a:t>双胎的孕期管理标准</a:t>
            </a:r>
            <a:endParaRPr lang="en-US" altLang="zh-CN" sz="2400" dirty="0">
              <a:solidFill>
                <a:srgbClr val="000000"/>
              </a:solidFill>
              <a:latin typeface="微软雅黑" panose="020B0503020204020204" pitchFamily="34" charset="-122"/>
              <a:ea typeface="微软雅黑" panose="020B0503020204020204" pitchFamily="34" charset="-122"/>
            </a:endParaRPr>
          </a:p>
          <a:p>
            <a:r>
              <a:rPr lang="zh-CN" altLang="en-US" sz="2400" dirty="0">
                <a:solidFill>
                  <a:srgbClr val="000000"/>
                </a:solidFill>
                <a:latin typeface="微软雅黑" panose="020B0503020204020204" pitchFamily="34" charset="-122"/>
                <a:ea typeface="微软雅黑" panose="020B0503020204020204" pitchFamily="34" charset="-122"/>
              </a:rPr>
              <a:t>存在潜在的文献发表偏倚</a:t>
            </a:r>
            <a:endParaRPr lang="en-US" sz="1800" dirty="0">
              <a:solidFill>
                <a:srgbClr val="000000"/>
              </a:solidFill>
              <a:latin typeface="Arial" charset="0"/>
              <a:ea typeface="ＭＳ Ｐゴシック" pitchFamily="34" charset="-128"/>
            </a:endParaRPr>
          </a:p>
          <a:p>
            <a:endParaRPr lang="en-US" sz="1800" dirty="0"/>
          </a:p>
          <a:p>
            <a:endParaRPr lang="he-IL" sz="1800" dirty="0"/>
          </a:p>
        </p:txBody>
      </p:sp>
    </p:spTree>
    <p:extLst>
      <p:ext uri="{BB962C8B-B14F-4D97-AF65-F5344CB8AC3E}">
        <p14:creationId xmlns:p14="http://schemas.microsoft.com/office/powerpoint/2010/main" val="274147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951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zh-CN" altLang="en-US" sz="2800" b="1" dirty="0">
                <a:solidFill>
                  <a:srgbClr val="000000"/>
                </a:solidFill>
                <a:latin typeface="微软雅黑" panose="020B0503020204020204" pitchFamily="34" charset="-122"/>
                <a:ea typeface="微软雅黑" panose="020B0503020204020204" pitchFamily="34" charset="-122"/>
              </a:rPr>
              <a:t>研究启示</a:t>
            </a:r>
            <a:endParaRPr lang="en-GB" altLang="en-US" sz="2800" dirty="0">
              <a:solidFill>
                <a:srgbClr val="000000"/>
              </a:solidFill>
              <a:latin typeface="微软雅黑" panose="020B0503020204020204" pitchFamily="34" charset="-122"/>
              <a:ea typeface="微软雅黑" panose="020B0503020204020204" pitchFamily="34" charset="-122"/>
            </a:endParaRPr>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B3BF4A0A-7316-8A41-B5AD-35E89139537B}"/>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13" name="Segnaposto contenuto 2">
            <a:extLst>
              <a:ext uri="{FF2B5EF4-FFF2-40B4-BE49-F238E27FC236}">
                <a16:creationId xmlns:a16="http://schemas.microsoft.com/office/drawing/2014/main" id="{9F489A82-A3B3-264F-9D8A-1DA571EB72D9}"/>
              </a:ext>
            </a:extLst>
          </p:cNvPr>
          <p:cNvSpPr txBox="1">
            <a:spLocks/>
          </p:cNvSpPr>
          <p:nvPr/>
        </p:nvSpPr>
        <p:spPr bwMode="auto">
          <a:xfrm>
            <a:off x="0" y="2292736"/>
            <a:ext cx="9064625" cy="42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2400" dirty="0">
                <a:latin typeface="微软雅黑" panose="020B0503020204020204" pitchFamily="34" charset="-122"/>
                <a:ea typeface="微软雅黑" panose="020B0503020204020204" pitchFamily="34" charset="-122"/>
              </a:rPr>
              <a:t>产前确诊</a:t>
            </a: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，是双胎风险评估和制定孕期管理模式的基础</a:t>
            </a:r>
          </a:p>
          <a:p>
            <a:endParaRPr lang="zh-CN" altLang="en-US"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在本研究中，只有</a:t>
            </a:r>
            <a:r>
              <a:rPr lang="en-US" altLang="zh-CN" sz="2400" dirty="0">
                <a:latin typeface="微软雅黑" panose="020B0503020204020204" pitchFamily="34" charset="-122"/>
                <a:ea typeface="微软雅黑" panose="020B0503020204020204" pitchFamily="34" charset="-122"/>
              </a:rPr>
              <a:t>30</a:t>
            </a:r>
            <a:r>
              <a:rPr lang="zh-CN" altLang="en-US" sz="2400" dirty="0">
                <a:latin typeface="微软雅黑" panose="020B0503020204020204" pitchFamily="34" charset="-122"/>
                <a:ea typeface="微软雅黑" panose="020B0503020204020204" pitchFamily="34" charset="-122"/>
              </a:rPr>
              <a:t>％的胎死宫内是由于</a:t>
            </a:r>
            <a:r>
              <a:rPr lang="en-US" altLang="zh-CN" sz="2400" dirty="0">
                <a:latin typeface="微软雅黑" panose="020B0503020204020204" pitchFamily="34" charset="-122"/>
                <a:ea typeface="微软雅黑" panose="020B0503020204020204" pitchFamily="34" charset="-122"/>
              </a:rPr>
              <a:t>TTTS</a:t>
            </a:r>
            <a:r>
              <a:rPr lang="zh-CN" altLang="en-US" sz="2400" dirty="0">
                <a:latin typeface="微软雅黑" panose="020B0503020204020204" pitchFamily="34" charset="-122"/>
                <a:ea typeface="微软雅黑" panose="020B0503020204020204" pitchFamily="34" charset="-122"/>
              </a:rPr>
              <a:t>等可识别的疾病引起的。 但是在</a:t>
            </a: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双胎中识别和诊断</a:t>
            </a:r>
            <a:r>
              <a:rPr lang="en-US" altLang="zh-CN" sz="2400" dirty="0">
                <a:latin typeface="微软雅黑" panose="020B0503020204020204" pitchFamily="34" charset="-122"/>
                <a:ea typeface="微软雅黑" panose="020B0503020204020204" pitchFamily="34" charset="-122"/>
              </a:rPr>
              <a:t>TTTS</a:t>
            </a:r>
            <a:r>
              <a:rPr lang="zh-CN" altLang="en-US" sz="2400" dirty="0">
                <a:latin typeface="微软雅黑" panose="020B0503020204020204" pitchFamily="34" charset="-122"/>
                <a:ea typeface="微软雅黑" panose="020B0503020204020204" pitchFamily="34" charset="-122"/>
              </a:rPr>
              <a:t>具有挑战性，一部分以为是意外发生的胎死宫内也可能是由于未确诊的</a:t>
            </a:r>
            <a:r>
              <a:rPr lang="en-US" altLang="zh-CN" sz="2400" dirty="0">
                <a:latin typeface="微软雅黑" panose="020B0503020204020204" pitchFamily="34" charset="-122"/>
                <a:ea typeface="微软雅黑" panose="020B0503020204020204" pitchFamily="34" charset="-122"/>
              </a:rPr>
              <a:t>TTTS</a:t>
            </a:r>
            <a:r>
              <a:rPr lang="zh-CN" altLang="en-US" sz="2400" dirty="0">
                <a:latin typeface="微软雅黑" panose="020B0503020204020204" pitchFamily="34" charset="-122"/>
                <a:ea typeface="微软雅黑" panose="020B0503020204020204" pitchFamily="34" charset="-122"/>
              </a:rPr>
              <a:t>导致的。 需要对</a:t>
            </a: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双胎进行全面细致的定期扫查以寻找</a:t>
            </a:r>
            <a:r>
              <a:rPr lang="en-US" altLang="zh-CN" sz="2400" dirty="0">
                <a:latin typeface="微软雅黑" panose="020B0503020204020204" pitchFamily="34" charset="-122"/>
                <a:ea typeface="微软雅黑" panose="020B0503020204020204" pitchFamily="34" charset="-122"/>
              </a:rPr>
              <a:t>TTTS</a:t>
            </a:r>
            <a:r>
              <a:rPr lang="zh-CN" altLang="en-US" sz="2400" dirty="0">
                <a:latin typeface="微软雅黑" panose="020B0503020204020204" pitchFamily="34" charset="-122"/>
                <a:ea typeface="微软雅黑" panose="020B0503020204020204" pitchFamily="34" charset="-122"/>
              </a:rPr>
              <a:t>的迹象（羊水，胎儿膀胱和血流多普勒的连续测量评估）</a:t>
            </a:r>
          </a:p>
          <a:p>
            <a:endParaRPr lang="zh-CN" altLang="en-US"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由于孕晚期发生胎儿死亡的风险明显升高，选择孕</a:t>
            </a:r>
            <a:r>
              <a:rPr lang="en-US" altLang="zh-CN" sz="2400" dirty="0">
                <a:latin typeface="微软雅黑" panose="020B0503020204020204" pitchFamily="34" charset="-122"/>
                <a:ea typeface="微软雅黑" panose="020B0503020204020204" pitchFamily="34" charset="-122"/>
              </a:rPr>
              <a:t>32</a:t>
            </a:r>
            <a:r>
              <a:rPr lang="zh-CN" altLang="en-US" sz="2400" dirty="0">
                <a:latin typeface="微软雅黑" panose="020B0503020204020204" pitchFamily="34" charset="-122"/>
                <a:ea typeface="微软雅黑" panose="020B0503020204020204" pitchFamily="34" charset="-122"/>
              </a:rPr>
              <a:t>周终止妊娠</a:t>
            </a:r>
            <a:r>
              <a:rPr lang="zh-CN" altLang="en-US" sz="2400" dirty="0" smtClean="0">
                <a:latin typeface="微软雅黑" panose="020B0503020204020204" pitchFamily="34" charset="-122"/>
                <a:ea typeface="微软雅黑" panose="020B0503020204020204" pitchFamily="34" charset="-122"/>
              </a:rPr>
              <a:t>目前来看</a:t>
            </a:r>
            <a:r>
              <a:rPr lang="zh-CN" altLang="en-US" sz="2400" dirty="0">
                <a:latin typeface="微软雅黑" panose="020B0503020204020204" pitchFamily="34" charset="-122"/>
                <a:ea typeface="微软雅黑" panose="020B0503020204020204" pitchFamily="34" charset="-122"/>
              </a:rPr>
              <a:t>较为合理，但应权衡早产儿发生各种并发症的风险。</a:t>
            </a:r>
            <a:endParaRPr 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8451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B3BF4A0A-7316-8A41-B5AD-35E89139537B}"/>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13" name="Segnaposto contenuto 2">
            <a:extLst>
              <a:ext uri="{FF2B5EF4-FFF2-40B4-BE49-F238E27FC236}">
                <a16:creationId xmlns:a16="http://schemas.microsoft.com/office/drawing/2014/main" id="{9F489A82-A3B3-264F-9D8A-1DA571EB72D9}"/>
              </a:ext>
            </a:extLst>
          </p:cNvPr>
          <p:cNvSpPr txBox="1">
            <a:spLocks/>
          </p:cNvSpPr>
          <p:nvPr/>
        </p:nvSpPr>
        <p:spPr bwMode="auto">
          <a:xfrm>
            <a:off x="206375" y="2511430"/>
            <a:ext cx="8937625" cy="42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pPr>
            <a:r>
              <a:rPr lang="zh-CN" altLang="en-US" sz="2400" dirty="0">
                <a:latin typeface="微软雅黑" panose="020B0503020204020204" pitchFamily="34" charset="-122"/>
                <a:ea typeface="微软雅黑" panose="020B0503020204020204" pitchFamily="34" charset="-122"/>
              </a:rPr>
              <a:t>尚不清楚是否通过系统性评估脐带缠绕可以降低胎死宫内的风险，因为许多情况是不易预测的急性突发事件</a:t>
            </a:r>
            <a:endParaRPr lang="en-US" altLang="zh-CN" sz="2400" dirty="0">
              <a:latin typeface="微软雅黑" panose="020B0503020204020204" pitchFamily="34" charset="-122"/>
              <a:ea typeface="微软雅黑" panose="020B0503020204020204" pitchFamily="34" charset="-122"/>
            </a:endParaRPr>
          </a:p>
          <a:p>
            <a:pPr>
              <a:lnSpc>
                <a:spcPct val="150000"/>
              </a:lnSpc>
            </a:pP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由于孕</a:t>
            </a:r>
            <a:r>
              <a:rPr lang="en-US" altLang="zh-CN" sz="2400" dirty="0">
                <a:latin typeface="微软雅黑" panose="020B0503020204020204" pitchFamily="34" charset="-122"/>
                <a:ea typeface="微软雅黑" panose="020B0503020204020204" pitchFamily="34" charset="-122"/>
              </a:rPr>
              <a:t>24</a:t>
            </a:r>
            <a:r>
              <a:rPr lang="zh-CN" altLang="en-US" sz="2400" dirty="0">
                <a:latin typeface="微软雅黑" panose="020B0503020204020204" pitchFamily="34" charset="-122"/>
                <a:ea typeface="微软雅黑" panose="020B0503020204020204" pitchFamily="34" charset="-122"/>
              </a:rPr>
              <a:t>至</a:t>
            </a:r>
            <a:r>
              <a:rPr lang="en-US" altLang="zh-CN" sz="2400" dirty="0">
                <a:latin typeface="微软雅黑" panose="020B0503020204020204" pitchFamily="34" charset="-122"/>
                <a:ea typeface="微软雅黑" panose="020B0503020204020204" pitchFamily="34" charset="-122"/>
              </a:rPr>
              <a:t>30</a:t>
            </a:r>
            <a:r>
              <a:rPr lang="zh-CN" altLang="en-US" sz="2400" dirty="0">
                <a:latin typeface="微软雅黑" panose="020B0503020204020204" pitchFamily="34" charset="-122"/>
                <a:ea typeface="微软雅黑" panose="020B0503020204020204" pitchFamily="34" charset="-122"/>
              </a:rPr>
              <a:t>周发生胎死宫内几率很高，有学者提出从妊娠</a:t>
            </a:r>
            <a:r>
              <a:rPr lang="en-US" altLang="zh-CN" sz="2400" dirty="0">
                <a:latin typeface="微软雅黑" panose="020B0503020204020204" pitchFamily="34" charset="-122"/>
                <a:ea typeface="微软雅黑" panose="020B0503020204020204" pitchFamily="34" charset="-122"/>
              </a:rPr>
              <a:t>24-26</a:t>
            </a:r>
            <a:r>
              <a:rPr lang="zh-CN" altLang="en-US" sz="2400" dirty="0">
                <a:latin typeface="微软雅黑" panose="020B0503020204020204" pitchFamily="34" charset="-122"/>
                <a:ea typeface="微软雅黑" panose="020B0503020204020204" pitchFamily="34" charset="-122"/>
              </a:rPr>
              <a:t>周开始每周进行两次胎儿监测。 尽管如此，应该告知胎儿父母即使超声扫描正常也不能排除发生不良结局的风险，因为其可能是由于突发事件引起</a:t>
            </a:r>
            <a:endParaRPr lang="en-US" sz="2000" dirty="0">
              <a:latin typeface="微软雅黑" panose="020B0503020204020204" pitchFamily="34" charset="-122"/>
              <a:ea typeface="微软雅黑" panose="020B0503020204020204" pitchFamily="34" charset="-122"/>
            </a:endParaRPr>
          </a:p>
        </p:txBody>
      </p:sp>
      <p:sp>
        <p:nvSpPr>
          <p:cNvPr id="10" name="Rectangle 8">
            <a:extLst>
              <a:ext uri="{FF2B5EF4-FFF2-40B4-BE49-F238E27FC236}">
                <a16:creationId xmlns:a16="http://schemas.microsoft.com/office/drawing/2014/main" id="{F4573F42-4A80-49E5-ADCA-34B636542900}"/>
              </a:ext>
            </a:extLst>
          </p:cNvPr>
          <p:cNvSpPr>
            <a:spLocks noChangeArrowheads="1"/>
          </p:cNvSpPr>
          <p:nvPr/>
        </p:nvSpPr>
        <p:spPr bwMode="auto">
          <a:xfrm>
            <a:off x="127000" y="182786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zh-CN" altLang="en-US" sz="2800" b="1" dirty="0">
                <a:solidFill>
                  <a:srgbClr val="000000"/>
                </a:solidFill>
                <a:latin typeface="微软雅黑" panose="020B0503020204020204" pitchFamily="34" charset="-122"/>
                <a:ea typeface="微软雅黑" panose="020B0503020204020204" pitchFamily="34" charset="-122"/>
              </a:rPr>
              <a:t>研究启示</a:t>
            </a:r>
            <a:endParaRPr lang="en-GB" altLang="en-US" sz="28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68084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76951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zh-CN" altLang="en-US" sz="2800" b="1" dirty="0">
                <a:latin typeface="微软雅黑" panose="020B0503020204020204" pitchFamily="34" charset="-122"/>
                <a:ea typeface="微软雅黑" panose="020B0503020204020204" pitchFamily="34" charset="-122"/>
              </a:rPr>
              <a:t>预测将来</a:t>
            </a:r>
            <a:endParaRPr lang="en-GB" altLang="en-US" sz="2800" dirty="0">
              <a:solidFill>
                <a:srgbClr val="000000"/>
              </a:solidFill>
              <a:latin typeface="微软雅黑" panose="020B0503020204020204" pitchFamily="34" charset="-122"/>
              <a:ea typeface="微软雅黑" panose="020B0503020204020204" pitchFamily="34" charset="-122"/>
            </a:endParaRPr>
          </a:p>
        </p:txBody>
      </p:sp>
      <p:sp>
        <p:nvSpPr>
          <p:cNvPr id="16"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B3BF4A0A-7316-8A41-B5AD-35E89139537B}"/>
              </a:ext>
            </a:extLst>
          </p:cNvPr>
          <p:cNvSpPr txBox="1">
            <a:spLocks noChangeArrowheads="1"/>
          </p:cNvSpPr>
          <p:nvPr/>
        </p:nvSpPr>
        <p:spPr bwMode="auto">
          <a:xfrm>
            <a:off x="0" y="975946"/>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13" name="Segnaposto contenuto 2">
            <a:extLst>
              <a:ext uri="{FF2B5EF4-FFF2-40B4-BE49-F238E27FC236}">
                <a16:creationId xmlns:a16="http://schemas.microsoft.com/office/drawing/2014/main" id="{9F489A82-A3B3-264F-9D8A-1DA571EB72D9}"/>
              </a:ext>
            </a:extLst>
          </p:cNvPr>
          <p:cNvSpPr txBox="1">
            <a:spLocks/>
          </p:cNvSpPr>
          <p:nvPr/>
        </p:nvSpPr>
        <p:spPr bwMode="auto">
          <a:xfrm>
            <a:off x="68263" y="2449355"/>
            <a:ext cx="8937625" cy="98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2400" dirty="0">
                <a:latin typeface="微软雅黑" panose="020B0503020204020204" pitchFamily="34" charset="-122"/>
                <a:ea typeface="微软雅黑" panose="020B0503020204020204" pitchFamily="34" charset="-122"/>
              </a:rPr>
              <a:t>还需要进行大量研究，用于制定</a:t>
            </a: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双胎孕期管理的最佳方案，旨在降低围产期胎儿死亡率和并发症</a:t>
            </a:r>
            <a:endParaRPr lang="en-US" sz="2000" dirty="0">
              <a:latin typeface="微软雅黑" panose="020B0503020204020204" pitchFamily="34" charset="-122"/>
              <a:ea typeface="微软雅黑" panose="020B0503020204020204" pitchFamily="34" charset="-122"/>
            </a:endParaRPr>
          </a:p>
        </p:txBody>
      </p:sp>
      <p:sp>
        <p:nvSpPr>
          <p:cNvPr id="10" name="Rectangle 8">
            <a:extLst>
              <a:ext uri="{FF2B5EF4-FFF2-40B4-BE49-F238E27FC236}">
                <a16:creationId xmlns:a16="http://schemas.microsoft.com/office/drawing/2014/main" id="{6F755BF1-710C-B946-9081-878D01B7098F}"/>
              </a:ext>
            </a:extLst>
          </p:cNvPr>
          <p:cNvSpPr>
            <a:spLocks noChangeArrowheads="1"/>
          </p:cNvSpPr>
          <p:nvPr/>
        </p:nvSpPr>
        <p:spPr bwMode="auto">
          <a:xfrm>
            <a:off x="5260" y="345642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zh-CN" altLang="en-US" sz="2800" b="1" dirty="0">
                <a:latin typeface="微软雅黑" panose="020B0503020204020204" pitchFamily="34" charset="-122"/>
                <a:ea typeface="微软雅黑" panose="020B0503020204020204" pitchFamily="34" charset="-122"/>
              </a:rPr>
              <a:t>讨论焦点</a:t>
            </a:r>
            <a:endParaRPr lang="en-GB" altLang="en-US" sz="2800" b="1" dirty="0">
              <a:solidFill>
                <a:srgbClr val="000000"/>
              </a:solidFill>
              <a:latin typeface="微软雅黑" panose="020B0503020204020204" pitchFamily="34" charset="-122"/>
              <a:ea typeface="微软雅黑" panose="020B0503020204020204" pitchFamily="34" charset="-122"/>
            </a:endParaRPr>
          </a:p>
        </p:txBody>
      </p:sp>
      <p:sp>
        <p:nvSpPr>
          <p:cNvPr id="11" name="Segnaposto contenuto 2">
            <a:extLst>
              <a:ext uri="{FF2B5EF4-FFF2-40B4-BE49-F238E27FC236}">
                <a16:creationId xmlns:a16="http://schemas.microsoft.com/office/drawing/2014/main" id="{408D8403-56D4-014B-BC4D-DA852128E6AD}"/>
              </a:ext>
            </a:extLst>
          </p:cNvPr>
          <p:cNvSpPr txBox="1">
            <a:spLocks/>
          </p:cNvSpPr>
          <p:nvPr/>
        </p:nvSpPr>
        <p:spPr bwMode="auto">
          <a:xfrm>
            <a:off x="53100" y="3955381"/>
            <a:ext cx="8937625" cy="2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2400" dirty="0">
                <a:latin typeface="微软雅黑" panose="020B0503020204020204" pitchFamily="34" charset="-122"/>
                <a:ea typeface="微软雅黑" panose="020B0503020204020204" pitchFamily="34" charset="-122"/>
              </a:rPr>
              <a:t>部分医疗机构早产儿诊治能力出色，那么</a:t>
            </a: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双胎应该在更早时间孕</a:t>
            </a:r>
            <a:r>
              <a:rPr lang="en-US" altLang="zh-CN" sz="2400" dirty="0">
                <a:latin typeface="微软雅黑" panose="020B0503020204020204" pitchFamily="34" charset="-122"/>
                <a:ea typeface="微软雅黑" panose="020B0503020204020204" pitchFamily="34" charset="-122"/>
              </a:rPr>
              <a:t>30-32</a:t>
            </a:r>
            <a:r>
              <a:rPr lang="zh-CN" altLang="en-US" sz="2400" dirty="0">
                <a:latin typeface="微软雅黑" panose="020B0503020204020204" pitchFamily="34" charset="-122"/>
                <a:ea typeface="微软雅黑" panose="020B0503020204020204" pitchFamily="34" charset="-122"/>
              </a:rPr>
              <a:t>周终止吗？</a:t>
            </a:r>
          </a:p>
          <a:p>
            <a:endParaRPr lang="zh-CN" altLang="en-US"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从孕中期开始进行连续超声监测就可以最大限度地减少因脐带缠绕引起的意外胎死宫内吗？</a:t>
            </a:r>
            <a:endParaRPr lang="en-US" sz="2400" dirty="0">
              <a:latin typeface="微软雅黑" panose="020B0503020204020204" pitchFamily="34" charset="-122"/>
              <a:ea typeface="微软雅黑" panose="020B0503020204020204" pitchFamily="34" charset="-122"/>
            </a:endParaRPr>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2243131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14343" name="TextBox 1"/>
          <p:cNvSpPr txBox="1">
            <a:spLocks noChangeArrowheads="1"/>
          </p:cNvSpPr>
          <p:nvPr/>
        </p:nvSpPr>
        <p:spPr bwMode="auto">
          <a:xfrm>
            <a:off x="6619" y="1782525"/>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zh-CN" altLang="en-US" sz="2800" b="1" dirty="0">
                <a:latin typeface="微软雅黑" panose="020B0503020204020204" pitchFamily="34" charset="-122"/>
                <a:ea typeface="微软雅黑" panose="020B0503020204020204" pitchFamily="34" charset="-122"/>
              </a:rPr>
              <a:t>简介</a:t>
            </a:r>
            <a:endParaRPr lang="en-GB" altLang="it-IT" sz="2800" b="1" dirty="0">
              <a:latin typeface="微软雅黑" panose="020B0503020204020204" pitchFamily="34" charset="-122"/>
              <a:ea typeface="微软雅黑" panose="020B0503020204020204" pitchFamily="34" charset="-122"/>
            </a:endParaRPr>
          </a:p>
        </p:txBody>
      </p:sp>
      <p:sp>
        <p:nvSpPr>
          <p:cNvPr id="23" name="Segnaposto contenuto 2"/>
          <p:cNvSpPr txBox="1">
            <a:spLocks/>
          </p:cNvSpPr>
          <p:nvPr/>
        </p:nvSpPr>
        <p:spPr bwMode="auto">
          <a:xfrm>
            <a:off x="179388" y="2528819"/>
            <a:ext cx="8836793" cy="432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zh-CN" altLang="en-US" sz="2400" dirty="0">
                <a:latin typeface="微软雅黑" panose="020B0503020204020204" pitchFamily="34" charset="-122"/>
                <a:ea typeface="微软雅黑" panose="020B0503020204020204" pitchFamily="34" charset="-122"/>
              </a:rPr>
              <a:t>与双绒毛膜（</a:t>
            </a:r>
            <a:r>
              <a:rPr lang="en-US" altLang="zh-CN" sz="2400" dirty="0">
                <a:latin typeface="微软雅黑" panose="020B0503020204020204" pitchFamily="34" charset="-122"/>
                <a:ea typeface="微软雅黑" panose="020B0503020204020204" pitchFamily="34" charset="-122"/>
              </a:rPr>
              <a:t>DC</a:t>
            </a:r>
            <a:r>
              <a:rPr lang="zh-CN" altLang="en-US" sz="2400" dirty="0">
                <a:latin typeface="微软雅黑" panose="020B0503020204020204" pitchFamily="34" charset="-122"/>
                <a:ea typeface="微软雅黑" panose="020B0503020204020204" pitchFamily="34" charset="-122"/>
              </a:rPr>
              <a:t>）双胎相比，单绒毛膜（</a:t>
            </a:r>
            <a:r>
              <a:rPr lang="en-US" altLang="zh-CN" sz="2400" dirty="0">
                <a:latin typeface="微软雅黑" panose="020B0503020204020204" pitchFamily="34" charset="-122"/>
                <a:ea typeface="微软雅黑" panose="020B0503020204020204" pitchFamily="34" charset="-122"/>
              </a:rPr>
              <a:t>MC</a:t>
            </a:r>
            <a:r>
              <a:rPr lang="zh-CN" altLang="en-US" sz="2400" dirty="0">
                <a:latin typeface="微软雅黑" panose="020B0503020204020204" pitchFamily="34" charset="-122"/>
                <a:ea typeface="微软雅黑" panose="020B0503020204020204" pitchFamily="34" charset="-122"/>
              </a:rPr>
              <a:t>）双胎具有更高的围产期胎儿死亡率和</a:t>
            </a:r>
            <a:r>
              <a:rPr lang="zh-CN" altLang="en-US" sz="2400" dirty="0" smtClean="0">
                <a:latin typeface="微软雅黑" panose="020B0503020204020204" pitchFamily="34" charset="-122"/>
                <a:ea typeface="微软雅黑" panose="020B0503020204020204" pitchFamily="34" charset="-122"/>
              </a:rPr>
              <a:t>并发症。</a:t>
            </a:r>
            <a:endParaRPr lang="zh-CN" altLang="en-US" sz="2400" dirty="0">
              <a:latin typeface="微软雅黑" panose="020B0503020204020204" pitchFamily="34" charset="-122"/>
              <a:ea typeface="微软雅黑" panose="020B0503020204020204" pitchFamily="34" charset="-122"/>
            </a:endParaRPr>
          </a:p>
          <a:p>
            <a:pPr>
              <a:defRPr/>
            </a:pPr>
            <a:endParaRPr lang="zh-CN" altLang="en-US" sz="2400" dirty="0">
              <a:latin typeface="微软雅黑" panose="020B0503020204020204" pitchFamily="34" charset="-122"/>
              <a:ea typeface="微软雅黑" panose="020B0503020204020204" pitchFamily="34" charset="-122"/>
            </a:endParaRPr>
          </a:p>
          <a:p>
            <a:pPr>
              <a:defRPr/>
            </a:pPr>
            <a:r>
              <a:rPr lang="zh-CN" altLang="en-US" sz="2400" dirty="0">
                <a:latin typeface="微软雅黑" panose="020B0503020204020204" pitchFamily="34" charset="-122"/>
                <a:ea typeface="微软雅黑" panose="020B0503020204020204" pitchFamily="34" charset="-122"/>
              </a:rPr>
              <a:t>某些并发症是单绒毛膜（</a:t>
            </a:r>
            <a:r>
              <a:rPr lang="en-US" altLang="zh-CN" sz="2400" dirty="0">
                <a:latin typeface="微软雅黑" panose="020B0503020204020204" pitchFamily="34" charset="-122"/>
                <a:ea typeface="微软雅黑" panose="020B0503020204020204" pitchFamily="34" charset="-122"/>
              </a:rPr>
              <a:t>MC</a:t>
            </a:r>
            <a:r>
              <a:rPr lang="zh-CN" altLang="en-US" sz="2400" dirty="0">
                <a:latin typeface="微软雅黑" panose="020B0503020204020204" pitchFamily="34" charset="-122"/>
                <a:ea typeface="微软雅黑" panose="020B0503020204020204" pitchFamily="34" charset="-122"/>
              </a:rPr>
              <a:t>）双</a:t>
            </a:r>
            <a:r>
              <a:rPr lang="zh-CN" altLang="en-US" sz="2400" dirty="0" smtClean="0">
                <a:latin typeface="微软雅黑" panose="020B0503020204020204" pitchFamily="34" charset="-122"/>
                <a:ea typeface="微软雅黑" panose="020B0503020204020204" pitchFamily="34" charset="-122"/>
              </a:rPr>
              <a:t>胎特有</a:t>
            </a:r>
            <a:r>
              <a:rPr lang="zh-CN" altLang="en-US" sz="2400" dirty="0">
                <a:latin typeface="微软雅黑" panose="020B0503020204020204" pitchFamily="34" charset="-122"/>
                <a:ea typeface="微软雅黑" panose="020B0503020204020204" pitchFamily="34" charset="-122"/>
              </a:rPr>
              <a:t>的，如双胎输血综合征（</a:t>
            </a:r>
            <a:r>
              <a:rPr lang="en-US" altLang="zh-CN" sz="2400" dirty="0">
                <a:latin typeface="微软雅黑" panose="020B0503020204020204" pitchFamily="34" charset="-122"/>
                <a:ea typeface="微软雅黑" panose="020B0503020204020204" pitchFamily="34" charset="-122"/>
              </a:rPr>
              <a:t>TTTS</a:t>
            </a:r>
            <a:r>
              <a:rPr lang="zh-CN" altLang="en-US" sz="2400" dirty="0">
                <a:latin typeface="微软雅黑" panose="020B0503020204020204" pitchFamily="34" charset="-122"/>
                <a:ea typeface="微软雅黑" panose="020B0503020204020204" pitchFamily="34" charset="-122"/>
              </a:rPr>
              <a:t>），双胎反向动脉灌注序列征（</a:t>
            </a:r>
            <a:r>
              <a:rPr lang="en-US" altLang="zh-CN" sz="2400" dirty="0">
                <a:latin typeface="微软雅黑" panose="020B0503020204020204" pitchFamily="34" charset="-122"/>
                <a:ea typeface="微软雅黑" panose="020B0503020204020204" pitchFamily="34" charset="-122"/>
              </a:rPr>
              <a:t>TRAP</a:t>
            </a:r>
            <a:r>
              <a:rPr lang="zh-CN" altLang="en-US" sz="2400" dirty="0">
                <a:latin typeface="微软雅黑" panose="020B0503020204020204" pitchFamily="34" charset="-122"/>
                <a:ea typeface="微软雅黑" panose="020B0503020204020204" pitchFamily="34" charset="-122"/>
              </a:rPr>
              <a:t>）和选择性生长受限。</a:t>
            </a:r>
          </a:p>
          <a:p>
            <a:pPr>
              <a:defRPr/>
            </a:pPr>
            <a:endParaRPr lang="zh-CN" altLang="en-US" sz="2400" dirty="0">
              <a:latin typeface="微软雅黑" panose="020B0503020204020204" pitchFamily="34" charset="-122"/>
              <a:ea typeface="微软雅黑" panose="020B0503020204020204" pitchFamily="34" charset="-122"/>
            </a:endParaRPr>
          </a:p>
          <a:p>
            <a:pPr>
              <a:defRPr/>
            </a:pPr>
            <a:r>
              <a:rPr lang="zh-CN" altLang="en-US" sz="2400" dirty="0">
                <a:latin typeface="微软雅黑" panose="020B0503020204020204" pitchFamily="34" charset="-122"/>
                <a:ea typeface="微软雅黑" panose="020B0503020204020204" pitchFamily="34" charset="-122"/>
              </a:rPr>
              <a:t>与单绒毛膜双羊膜囊双胎相比，单羊膜囊双胎不良结局的发生率更高，因此产前识别单绒毛膜单羊膜囊（</a:t>
            </a: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）双胎是最基本的。</a:t>
            </a:r>
            <a:endParaRPr lang="en-US" sz="2800" dirty="0">
              <a:latin typeface="微软雅黑" panose="020B0503020204020204" pitchFamily="34" charset="-122"/>
              <a:ea typeface="微软雅黑" panose="020B0503020204020204" pitchFamily="34" charset="-122"/>
            </a:endParaRPr>
          </a:p>
          <a:p>
            <a:pPr marL="0" indent="0">
              <a:buNone/>
              <a:defRPr/>
            </a:pPr>
            <a:endParaRPr lang="en-US" sz="1800" dirty="0"/>
          </a:p>
          <a:p>
            <a:pPr marL="0" indent="0">
              <a:buNone/>
              <a:defRPr/>
            </a:pPr>
            <a:r>
              <a:rPr lang="en-US" sz="1800" dirty="0"/>
              <a:t> </a:t>
            </a:r>
          </a:p>
          <a:p>
            <a:pPr>
              <a:defRPr/>
            </a:pPr>
            <a:endParaRPr lang="en-US" sz="1800" dirty="0"/>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50710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
        <p:nvSpPr>
          <p:cNvPr id="14343" name="TextBox 1"/>
          <p:cNvSpPr txBox="1">
            <a:spLocks noChangeArrowheads="1"/>
          </p:cNvSpPr>
          <p:nvPr/>
        </p:nvSpPr>
        <p:spPr bwMode="auto">
          <a:xfrm>
            <a:off x="6619" y="1772251"/>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zh-CN" altLang="en-US" sz="2800" b="1" dirty="0">
                <a:latin typeface="微软雅黑" panose="020B0503020204020204" pitchFamily="34" charset="-122"/>
                <a:ea typeface="微软雅黑" panose="020B0503020204020204" pitchFamily="34" charset="-122"/>
              </a:rPr>
              <a:t>简介</a:t>
            </a:r>
            <a:endParaRPr lang="en-GB" altLang="it-IT" sz="2800" b="1" dirty="0">
              <a:latin typeface="微软雅黑" panose="020B0503020204020204" pitchFamily="34" charset="-122"/>
              <a:ea typeface="微软雅黑" panose="020B0503020204020204" pitchFamily="34" charset="-122"/>
            </a:endParaRPr>
          </a:p>
        </p:txBody>
      </p:sp>
      <p:sp>
        <p:nvSpPr>
          <p:cNvPr id="23" name="Segnaposto contenuto 2"/>
          <p:cNvSpPr txBox="1">
            <a:spLocks/>
          </p:cNvSpPr>
          <p:nvPr/>
        </p:nvSpPr>
        <p:spPr bwMode="auto">
          <a:xfrm>
            <a:off x="179388" y="2322424"/>
            <a:ext cx="8971231" cy="432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zh-CN" altLang="en-US" sz="2400" dirty="0">
                <a:latin typeface="微软雅黑" panose="020B0503020204020204" pitchFamily="34" charset="-122"/>
                <a:ea typeface="微软雅黑" panose="020B0503020204020204" pitchFamily="34" charset="-122"/>
              </a:rPr>
              <a:t>尚无任何随机对照试验针对单绒毛膜单羊膜囊（</a:t>
            </a: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）双胎的孕期管理时机和模式</a:t>
            </a:r>
          </a:p>
          <a:p>
            <a:pPr>
              <a:defRPr/>
            </a:pPr>
            <a:r>
              <a:rPr lang="zh-CN" altLang="en-US" sz="2400" dirty="0">
                <a:latin typeface="微软雅黑" panose="020B0503020204020204" pitchFamily="34" charset="-122"/>
                <a:ea typeface="微软雅黑" panose="020B0503020204020204" pitchFamily="34" charset="-122"/>
              </a:rPr>
              <a:t>一些研究主张通过收治住院进行一系列的超声和胎心监护（</a:t>
            </a:r>
            <a:r>
              <a:rPr lang="en-US" altLang="zh-CN" sz="2400" dirty="0">
                <a:latin typeface="微软雅黑" panose="020B0503020204020204" pitchFamily="34" charset="-122"/>
                <a:ea typeface="微软雅黑" panose="020B0503020204020204" pitchFamily="34" charset="-122"/>
              </a:rPr>
              <a:t>CTG</a:t>
            </a:r>
            <a:r>
              <a:rPr lang="zh-CN" altLang="en-US" sz="2400" dirty="0">
                <a:latin typeface="微软雅黑" panose="020B0503020204020204" pitchFamily="34" charset="-122"/>
                <a:ea typeface="微软雅黑" panose="020B0503020204020204" pitchFamily="34" charset="-122"/>
              </a:rPr>
              <a:t>）评估以改善结局；而另一些研究表明，住院患者和门诊患者之间的围产期结局没有差异</a:t>
            </a:r>
          </a:p>
          <a:p>
            <a:pPr>
              <a:defRPr/>
            </a:pPr>
            <a:endParaRPr lang="zh-CN" altLang="en-US" sz="2400" dirty="0">
              <a:latin typeface="微软雅黑" panose="020B0503020204020204" pitchFamily="34" charset="-122"/>
              <a:ea typeface="微软雅黑" panose="020B0503020204020204" pitchFamily="34" charset="-122"/>
            </a:endParaRPr>
          </a:p>
          <a:p>
            <a:pPr>
              <a:defRPr/>
            </a:pPr>
            <a:r>
              <a:rPr lang="zh-CN" altLang="en-US" sz="2400" dirty="0">
                <a:latin typeface="微软雅黑" panose="020B0503020204020204" pitchFamily="34" charset="-122"/>
                <a:ea typeface="微软雅黑" panose="020B0503020204020204" pitchFamily="34" charset="-122"/>
              </a:rPr>
              <a:t>尚无任何</a:t>
            </a:r>
            <a:r>
              <a:rPr lang="zh-CN" altLang="en-US" sz="2400" dirty="0" smtClean="0">
                <a:latin typeface="微软雅黑" panose="020B0503020204020204" pitchFamily="34" charset="-122"/>
                <a:ea typeface="微软雅黑" panose="020B0503020204020204" pitchFamily="34" charset="-122"/>
              </a:rPr>
              <a:t>推荐建议发布</a:t>
            </a:r>
            <a:r>
              <a:rPr lang="zh-CN" altLang="en-US" sz="2400" dirty="0">
                <a:latin typeface="微软雅黑" panose="020B0503020204020204" pitchFamily="34" charset="-122"/>
                <a:ea typeface="微软雅黑" panose="020B0503020204020204" pitchFamily="34" charset="-122"/>
              </a:rPr>
              <a:t>关于如何进行</a:t>
            </a: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双胎的孕期管理</a:t>
            </a:r>
          </a:p>
          <a:p>
            <a:pPr>
              <a:defRPr/>
            </a:pPr>
            <a:endParaRPr lang="zh-CN" altLang="en-US" sz="2400" dirty="0">
              <a:latin typeface="微软雅黑" panose="020B0503020204020204" pitchFamily="34" charset="-122"/>
              <a:ea typeface="微软雅黑" panose="020B0503020204020204" pitchFamily="34" charset="-122"/>
            </a:endParaRPr>
          </a:p>
          <a:p>
            <a:pPr>
              <a:defRPr/>
            </a:pP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双胎终止妊娠通常在孕</a:t>
            </a:r>
            <a:r>
              <a:rPr lang="en-US" altLang="zh-CN" sz="2400" dirty="0">
                <a:latin typeface="微软雅黑" panose="020B0503020204020204" pitchFamily="34" charset="-122"/>
                <a:ea typeface="微软雅黑" panose="020B0503020204020204" pitchFamily="34" charset="-122"/>
              </a:rPr>
              <a:t>32</a:t>
            </a:r>
            <a:r>
              <a:rPr lang="zh-CN" altLang="en-US" sz="2400" dirty="0">
                <a:latin typeface="微软雅黑" panose="020B0503020204020204" pitchFamily="34" charset="-122"/>
                <a:ea typeface="微软雅黑" panose="020B0503020204020204" pitchFamily="34" charset="-122"/>
              </a:rPr>
              <a:t>至</a:t>
            </a:r>
            <a:r>
              <a:rPr lang="en-US" altLang="zh-CN" sz="2400" dirty="0">
                <a:latin typeface="微软雅黑" panose="020B0503020204020204" pitchFamily="34" charset="-122"/>
                <a:ea typeface="微软雅黑" panose="020B0503020204020204" pitchFamily="34" charset="-122"/>
              </a:rPr>
              <a:t>34</a:t>
            </a:r>
            <a:r>
              <a:rPr lang="zh-CN" altLang="en-US" sz="2400" dirty="0">
                <a:latin typeface="微软雅黑" panose="020B0503020204020204" pitchFamily="34" charset="-122"/>
                <a:ea typeface="微软雅黑" panose="020B0503020204020204" pitchFamily="34" charset="-122"/>
              </a:rPr>
              <a:t>周之间，因为据报道继续妊娠则胎儿意外死亡的风险很高</a:t>
            </a:r>
            <a:endParaRPr lang="en-US" sz="2400" dirty="0">
              <a:latin typeface="微软雅黑" panose="020B0503020204020204" pitchFamily="34" charset="-122"/>
              <a:ea typeface="微软雅黑" panose="020B0503020204020204" pitchFamily="34" charset="-122"/>
            </a:endParaRPr>
          </a:p>
          <a:p>
            <a:pPr marL="0" indent="0">
              <a:buNone/>
              <a:defRPr/>
            </a:pPr>
            <a:endParaRPr lang="en-US" sz="2000" dirty="0"/>
          </a:p>
          <a:p>
            <a:pPr marL="0" indent="0">
              <a:buNone/>
              <a:defRPr/>
            </a:pPr>
            <a:r>
              <a:rPr lang="en-US" sz="2000" dirty="0"/>
              <a:t> </a:t>
            </a:r>
          </a:p>
          <a:p>
            <a:pPr>
              <a:defRPr/>
            </a:pPr>
            <a:endParaRPr lang="en-US" sz="2000" dirty="0"/>
          </a:p>
          <a:p>
            <a:pPr>
              <a:defRPr/>
            </a:pPr>
            <a:endParaRPr lang="en-US" sz="2000" dirty="0"/>
          </a:p>
          <a:p>
            <a:pPr marL="0" indent="0">
              <a:buNone/>
              <a:defRPr/>
            </a:pPr>
            <a:endParaRPr lang="en-US" sz="1800" dirty="0"/>
          </a:p>
          <a:p>
            <a:pPr marL="0" indent="0">
              <a:buNone/>
              <a:defRPr/>
            </a:pPr>
            <a:r>
              <a:rPr lang="en-US" sz="1800" dirty="0"/>
              <a:t> </a:t>
            </a:r>
          </a:p>
          <a:p>
            <a:pPr>
              <a:defRPr/>
            </a:pPr>
            <a:endParaRPr lang="en-US" sz="1800" dirty="0"/>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3254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8" name="Content Placeholder 2"/>
          <p:cNvSpPr txBox="1">
            <a:spLocks/>
          </p:cNvSpPr>
          <p:nvPr/>
        </p:nvSpPr>
        <p:spPr>
          <a:xfrm>
            <a:off x="495300" y="2554115"/>
            <a:ext cx="8210550" cy="32329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zh-CN" altLang="en-US" sz="2600" b="1" i="1" dirty="0" smtClean="0">
                <a:latin typeface="微软雅黑" panose="020B0503020204020204" pitchFamily="34" charset="-122"/>
                <a:ea typeface="微软雅黑" panose="020B0503020204020204" pitchFamily="34" charset="-122"/>
                <a:cs typeface="Arial" panose="020B0604020202020204" pitchFamily="34" charset="0"/>
              </a:rPr>
              <a:t>主要</a:t>
            </a:r>
            <a:endParaRPr lang="zh-CN" altLang="en-US" sz="2600" b="1" i="1" dirty="0">
              <a:latin typeface="微软雅黑" panose="020B0503020204020204" pitchFamily="34" charset="-122"/>
              <a:ea typeface="微软雅黑" panose="020B0503020204020204" pitchFamily="34" charset="-122"/>
              <a:cs typeface="Arial" panose="020B0604020202020204" pitchFamily="34" charset="0"/>
            </a:endParaRPr>
          </a:p>
          <a:p>
            <a:pPr>
              <a:lnSpc>
                <a:spcPct val="110000"/>
              </a:lnSpc>
            </a:pPr>
            <a:r>
              <a:rPr lang="zh-CN" altLang="en-US" b="1" dirty="0">
                <a:latin typeface="微软雅黑" panose="020B0503020204020204" pitchFamily="34" charset="-122"/>
                <a:ea typeface="微软雅黑" panose="020B0503020204020204" pitchFamily="34" charset="-122"/>
                <a:cs typeface="Arial" panose="020B0604020202020204" pitchFamily="34" charset="0"/>
              </a:rPr>
              <a:t>根据孕周，量化</a:t>
            </a:r>
            <a:r>
              <a:rPr lang="en-US" altLang="zh-CN" b="1" dirty="0">
                <a:latin typeface="微软雅黑" panose="020B0503020204020204" pitchFamily="34" charset="-122"/>
                <a:ea typeface="微软雅黑" panose="020B0503020204020204" pitchFamily="34" charset="-122"/>
                <a:cs typeface="Arial" panose="020B0604020202020204" pitchFamily="34" charset="0"/>
              </a:rPr>
              <a:t>MCMA</a:t>
            </a:r>
            <a:r>
              <a:rPr lang="zh-CN" altLang="en-US" b="1" dirty="0">
                <a:latin typeface="微软雅黑" panose="020B0503020204020204" pitchFamily="34" charset="-122"/>
                <a:ea typeface="微软雅黑" panose="020B0503020204020204" pitchFamily="34" charset="-122"/>
                <a:cs typeface="Arial" panose="020B0604020202020204" pitchFamily="34" charset="0"/>
              </a:rPr>
              <a:t>双胎胎儿死亡的发生率</a:t>
            </a:r>
          </a:p>
          <a:p>
            <a:pPr>
              <a:lnSpc>
                <a:spcPct val="110000"/>
              </a:lnSpc>
            </a:pPr>
            <a:endParaRPr lang="zh-CN" altLang="en-US" sz="2600" b="1" i="1" dirty="0">
              <a:latin typeface="微软雅黑" panose="020B0503020204020204" pitchFamily="34" charset="-122"/>
              <a:ea typeface="微软雅黑" panose="020B0503020204020204" pitchFamily="34" charset="-122"/>
              <a:cs typeface="Arial" panose="020B0604020202020204" pitchFamily="34" charset="0"/>
            </a:endParaRPr>
          </a:p>
          <a:p>
            <a:pPr>
              <a:lnSpc>
                <a:spcPct val="110000"/>
              </a:lnSpc>
            </a:pPr>
            <a:r>
              <a:rPr lang="zh-CN" altLang="en-US" sz="2600" b="1" i="1" dirty="0">
                <a:latin typeface="微软雅黑" panose="020B0503020204020204" pitchFamily="34" charset="-122"/>
                <a:ea typeface="微软雅黑" panose="020B0503020204020204" pitchFamily="34" charset="-122"/>
                <a:cs typeface="Arial" panose="020B0604020202020204" pitchFamily="34" charset="0"/>
              </a:rPr>
              <a:t>次要</a:t>
            </a:r>
          </a:p>
          <a:p>
            <a:pPr>
              <a:lnSpc>
                <a:spcPct val="110000"/>
              </a:lnSpc>
            </a:pPr>
            <a:r>
              <a:rPr lang="zh-CN" altLang="en-US" b="1" dirty="0">
                <a:latin typeface="微软雅黑" panose="020B0503020204020204" pitchFamily="34" charset="-122"/>
                <a:ea typeface="微软雅黑" panose="020B0503020204020204" pitchFamily="34" charset="-122"/>
                <a:cs typeface="Arial" panose="020B0604020202020204" pitchFamily="34" charset="0"/>
              </a:rPr>
              <a:t>分别确定住院患者与门诊患者胎儿死亡的风险</a:t>
            </a:r>
            <a:endParaRPr lang="en-US" sz="2600" b="1" dirty="0">
              <a:latin typeface="微软雅黑" panose="020B0503020204020204" pitchFamily="34" charset="-122"/>
              <a:ea typeface="微软雅黑" panose="020B0503020204020204" pitchFamily="34" charset="-122"/>
              <a:cs typeface="Arial" panose="020B0604020202020204" pitchFamily="34" charset="0"/>
            </a:endParaRPr>
          </a:p>
          <a:p>
            <a:endParaRPr lang="en-US" dirty="0">
              <a:latin typeface="Arial" charset="0"/>
              <a:ea typeface="Arial" charset="0"/>
              <a:cs typeface="Arial" charset="0"/>
            </a:endParaRPr>
          </a:p>
        </p:txBody>
      </p:sp>
      <p:sp>
        <p:nvSpPr>
          <p:cNvPr id="19" name="Rectangle 8"/>
          <p:cNvSpPr>
            <a:spLocks noChangeArrowheads="1"/>
          </p:cNvSpPr>
          <p:nvPr/>
        </p:nvSpPr>
        <p:spPr bwMode="auto">
          <a:xfrm>
            <a:off x="0" y="181391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zh-CN" altLang="en-US" b="1" dirty="0">
                <a:solidFill>
                  <a:srgbClr val="000000"/>
                </a:solidFill>
              </a:rPr>
              <a:t>本研究目的</a:t>
            </a:r>
            <a:endParaRPr lang="en-GB" altLang="en-US" b="1" dirty="0">
              <a:solidFill>
                <a:srgbClr val="000000"/>
              </a:solidFill>
            </a:endParaRP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a:extLst>
              <a:ext uri="{FF2B5EF4-FFF2-40B4-BE49-F238E27FC236}">
                <a16:creationId xmlns:a16="http://schemas.microsoft.com/office/drawing/2014/main" id="{C708F42D-47A8-5C47-8EEB-1AF7955400A0}"/>
              </a:ext>
            </a:extLst>
          </p:cNvPr>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949666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0" y="17775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zh-CN" altLang="en-US" sz="2800" b="1" dirty="0">
                <a:solidFill>
                  <a:srgbClr val="000000"/>
                </a:solidFill>
                <a:latin typeface="微软雅黑" panose="020B0503020204020204" pitchFamily="34" charset="-122"/>
                <a:ea typeface="微软雅黑" panose="020B0503020204020204" pitchFamily="34" charset="-122"/>
              </a:rPr>
              <a:t>方法 </a:t>
            </a:r>
            <a:r>
              <a:rPr lang="en-US" altLang="zh-CN" sz="2800" b="1" dirty="0">
                <a:solidFill>
                  <a:srgbClr val="000000"/>
                </a:solidFill>
                <a:latin typeface="微软雅黑" panose="020B0503020204020204" pitchFamily="34" charset="-122"/>
                <a:ea typeface="微软雅黑" panose="020B0503020204020204" pitchFamily="34" charset="-122"/>
              </a:rPr>
              <a:t>- </a:t>
            </a:r>
            <a:r>
              <a:rPr lang="zh-CN" altLang="en-US" sz="2800" b="1" dirty="0">
                <a:solidFill>
                  <a:srgbClr val="000000"/>
                </a:solidFill>
                <a:latin typeface="微软雅黑" panose="020B0503020204020204" pitchFamily="34" charset="-122"/>
                <a:ea typeface="微软雅黑" panose="020B0503020204020204" pitchFamily="34" charset="-122"/>
              </a:rPr>
              <a:t>主要结局</a:t>
            </a:r>
            <a:endParaRPr lang="en-GB" altLang="en-US" sz="2800" dirty="0">
              <a:solidFill>
                <a:srgbClr val="000000"/>
              </a:solidFill>
              <a:latin typeface="微软雅黑" panose="020B0503020204020204" pitchFamily="34" charset="-122"/>
              <a:ea typeface="微软雅黑" panose="020B0503020204020204" pitchFamily="34" charset="-122"/>
            </a:endParaRPr>
          </a:p>
        </p:txBody>
      </p:sp>
      <p:sp>
        <p:nvSpPr>
          <p:cNvPr id="17" name="Segnaposto contenuto 2"/>
          <p:cNvSpPr txBox="1">
            <a:spLocks/>
          </p:cNvSpPr>
          <p:nvPr/>
        </p:nvSpPr>
        <p:spPr bwMode="auto">
          <a:xfrm>
            <a:off x="158520" y="2367528"/>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双胎根据不同孕周分别设定为胎儿死亡（</a:t>
            </a:r>
            <a:r>
              <a:rPr lang="en-US" altLang="zh-CN" sz="2400" dirty="0">
                <a:latin typeface="微软雅黑" panose="020B0503020204020204" pitchFamily="34" charset="-122"/>
                <a:ea typeface="微软雅黑" panose="020B0503020204020204" pitchFamily="34" charset="-122"/>
              </a:rPr>
              <a:t>IUD</a:t>
            </a:r>
            <a:r>
              <a:rPr lang="zh-CN" altLang="en-US" sz="2400" dirty="0">
                <a:latin typeface="微软雅黑" panose="020B0503020204020204" pitchFamily="34" charset="-122"/>
                <a:ea typeface="微软雅黑" panose="020B0503020204020204" pitchFamily="34" charset="-122"/>
              </a:rPr>
              <a:t>），新生儿死亡（</a:t>
            </a:r>
            <a:r>
              <a:rPr lang="en-US" altLang="zh-CN" sz="2400" dirty="0">
                <a:latin typeface="微软雅黑" panose="020B0503020204020204" pitchFamily="34" charset="-122"/>
                <a:ea typeface="微软雅黑" panose="020B0503020204020204" pitchFamily="34" charset="-122"/>
              </a:rPr>
              <a:t>NND</a:t>
            </a:r>
            <a:r>
              <a:rPr lang="zh-CN" altLang="en-US" sz="2400" dirty="0">
                <a:latin typeface="微软雅黑" panose="020B0503020204020204" pitchFamily="34" charset="-122"/>
                <a:ea typeface="微软雅黑" panose="020B0503020204020204" pitchFamily="34" charset="-122"/>
              </a:rPr>
              <a:t>）和围产期死亡（</a:t>
            </a:r>
            <a:r>
              <a:rPr lang="en-US" altLang="zh-CN" sz="2400" dirty="0">
                <a:latin typeface="微软雅黑" panose="020B0503020204020204" pitchFamily="34" charset="-122"/>
                <a:ea typeface="微软雅黑" panose="020B0503020204020204" pitchFamily="34" charset="-122"/>
              </a:rPr>
              <a:t>PND</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24-30</a:t>
            </a:r>
            <a:r>
              <a:rPr lang="zh-CN" altLang="en-US" sz="2400" dirty="0">
                <a:latin typeface="微软雅黑" panose="020B0503020204020204" pitchFamily="34" charset="-122"/>
                <a:ea typeface="微软雅黑" panose="020B0503020204020204" pitchFamily="34" charset="-122"/>
              </a:rPr>
              <a:t>周，</a:t>
            </a:r>
            <a:r>
              <a:rPr lang="en-US" altLang="zh-CN" sz="2400" dirty="0">
                <a:latin typeface="微软雅黑" panose="020B0503020204020204" pitchFamily="34" charset="-122"/>
                <a:ea typeface="微软雅黑" panose="020B0503020204020204" pitchFamily="34" charset="-122"/>
              </a:rPr>
              <a:t>31-32</a:t>
            </a:r>
            <a:r>
              <a:rPr lang="zh-CN" altLang="en-US" sz="2400" dirty="0">
                <a:latin typeface="微软雅黑" panose="020B0503020204020204" pitchFamily="34" charset="-122"/>
                <a:ea typeface="微软雅黑" panose="020B0503020204020204" pitchFamily="34" charset="-122"/>
              </a:rPr>
              <a:t>周，</a:t>
            </a:r>
            <a:r>
              <a:rPr lang="en-US" altLang="zh-CN" sz="2400" dirty="0">
                <a:latin typeface="微软雅黑" panose="020B0503020204020204" pitchFamily="34" charset="-122"/>
                <a:ea typeface="微软雅黑" panose="020B0503020204020204" pitchFamily="34" charset="-122"/>
              </a:rPr>
              <a:t>33-34</a:t>
            </a:r>
            <a:r>
              <a:rPr lang="zh-CN" altLang="en-US" sz="2400" dirty="0">
                <a:latin typeface="微软雅黑" panose="020B0503020204020204" pitchFamily="34" charset="-122"/>
                <a:ea typeface="微软雅黑" panose="020B0503020204020204" pitchFamily="34" charset="-122"/>
              </a:rPr>
              <a:t>周，</a:t>
            </a:r>
            <a:r>
              <a:rPr lang="en-US" altLang="zh-CN" sz="2400" dirty="0">
                <a:latin typeface="微软雅黑" panose="020B0503020204020204" pitchFamily="34" charset="-122"/>
                <a:ea typeface="微软雅黑" panose="020B0503020204020204" pitchFamily="34" charset="-122"/>
              </a:rPr>
              <a:t>35-36</a:t>
            </a:r>
            <a:r>
              <a:rPr lang="zh-CN" altLang="en-US" sz="2400" dirty="0">
                <a:latin typeface="微软雅黑" panose="020B0503020204020204" pitchFamily="34" charset="-122"/>
                <a:ea typeface="微软雅黑" panose="020B0503020204020204" pitchFamily="34" charset="-122"/>
              </a:rPr>
              <a:t>周，≥ </a:t>
            </a:r>
            <a:r>
              <a:rPr lang="en-US" altLang="zh-CN" sz="2400" dirty="0">
                <a:latin typeface="微软雅黑" panose="020B0503020204020204" pitchFamily="34" charset="-122"/>
                <a:ea typeface="微软雅黑" panose="020B0503020204020204" pitchFamily="34" charset="-122"/>
              </a:rPr>
              <a:t>37</a:t>
            </a:r>
            <a:r>
              <a:rPr lang="zh-CN" altLang="en-US" sz="2400" dirty="0">
                <a:latin typeface="微软雅黑" panose="020B0503020204020204" pitchFamily="34" charset="-122"/>
                <a:ea typeface="微软雅黑" panose="020B0503020204020204" pitchFamily="34" charset="-122"/>
              </a:rPr>
              <a:t>周。</a:t>
            </a:r>
          </a:p>
          <a:p>
            <a:pPr>
              <a:defRPr/>
            </a:pPr>
            <a:endParaRPr lang="zh-CN" altLang="en-US" sz="2400" dirty="0">
              <a:latin typeface="微软雅黑" panose="020B0503020204020204" pitchFamily="34" charset="-122"/>
              <a:ea typeface="微软雅黑" panose="020B0503020204020204" pitchFamily="34" charset="-122"/>
            </a:endParaRPr>
          </a:p>
          <a:p>
            <a:pPr>
              <a:defRPr/>
            </a:pPr>
            <a:r>
              <a:rPr lang="zh-CN" altLang="en-US" sz="2400" dirty="0">
                <a:latin typeface="微软雅黑" panose="020B0503020204020204" pitchFamily="34" charset="-122"/>
                <a:ea typeface="微软雅黑" panose="020B0503020204020204" pitchFamily="34" charset="-122"/>
              </a:rPr>
              <a:t>胎儿死亡设定为孕</a:t>
            </a:r>
            <a:r>
              <a:rPr lang="en-US" altLang="zh-CN" sz="2400" dirty="0">
                <a:latin typeface="微软雅黑" panose="020B0503020204020204" pitchFamily="34" charset="-122"/>
                <a:ea typeface="微软雅黑" panose="020B0503020204020204" pitchFamily="34" charset="-122"/>
              </a:rPr>
              <a:t>24</a:t>
            </a:r>
            <a:r>
              <a:rPr lang="zh-CN" altLang="en-US" sz="2400" dirty="0">
                <a:latin typeface="微软雅黑" panose="020B0503020204020204" pitchFamily="34" charset="-122"/>
                <a:ea typeface="微软雅黑" panose="020B0503020204020204" pitchFamily="34" charset="-122"/>
              </a:rPr>
              <a:t>周之后，根据宫内一胎儿或两胎儿的死亡分为：单胎胎死（</a:t>
            </a:r>
            <a:r>
              <a:rPr lang="en-US" altLang="zh-CN" sz="2400" dirty="0" err="1">
                <a:latin typeface="微软雅黑" panose="020B0503020204020204" pitchFamily="34" charset="-122"/>
                <a:ea typeface="微软雅黑" panose="020B0503020204020204" pitchFamily="34" charset="-122"/>
              </a:rPr>
              <a:t>sIUD</a:t>
            </a:r>
            <a:r>
              <a:rPr lang="zh-CN" altLang="en-US" sz="2400" dirty="0">
                <a:latin typeface="微软雅黑" panose="020B0503020204020204" pitchFamily="34" charset="-122"/>
                <a:ea typeface="微软雅黑" panose="020B0503020204020204" pitchFamily="34" charset="-122"/>
              </a:rPr>
              <a:t>）和双胎胎死（</a:t>
            </a:r>
            <a:r>
              <a:rPr lang="en-US" altLang="zh-CN" sz="2400" dirty="0" err="1">
                <a:latin typeface="微软雅黑" panose="020B0503020204020204" pitchFamily="34" charset="-122"/>
                <a:ea typeface="微软雅黑" panose="020B0503020204020204" pitchFamily="34" charset="-122"/>
              </a:rPr>
              <a:t>dIUD</a:t>
            </a:r>
            <a:r>
              <a:rPr lang="zh-CN" altLang="en-US" sz="2400" dirty="0">
                <a:latin typeface="微软雅黑" panose="020B0503020204020204" pitchFamily="34" charset="-122"/>
                <a:ea typeface="微软雅黑" panose="020B0503020204020204" pitchFamily="34" charset="-122"/>
              </a:rPr>
              <a:t>）。</a:t>
            </a:r>
          </a:p>
          <a:p>
            <a:pPr>
              <a:defRPr/>
            </a:pPr>
            <a:r>
              <a:rPr lang="zh-CN" altLang="en-US" sz="2400" dirty="0">
                <a:latin typeface="微软雅黑" panose="020B0503020204020204" pitchFamily="34" charset="-122"/>
                <a:ea typeface="微软雅黑" panose="020B0503020204020204" pitchFamily="34" charset="-122"/>
              </a:rPr>
              <a:t>       意外死亡设定为在</a:t>
            </a: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双胎中发生了</a:t>
            </a:r>
            <a:r>
              <a:rPr lang="en-US" altLang="zh-CN" sz="2400" dirty="0">
                <a:latin typeface="微软雅黑" panose="020B0503020204020204" pitchFamily="34" charset="-122"/>
                <a:ea typeface="微软雅黑" panose="020B0503020204020204" pitchFamily="34" charset="-122"/>
              </a:rPr>
              <a:t>IUD</a:t>
            </a:r>
            <a:r>
              <a:rPr lang="zh-CN" altLang="en-US" sz="2400" dirty="0">
                <a:latin typeface="微软雅黑" panose="020B0503020204020204" pitchFamily="34" charset="-122"/>
                <a:ea typeface="微软雅黑" panose="020B0503020204020204" pitchFamily="34" charset="-122"/>
              </a:rPr>
              <a:t>但是之前没有发现可识别的疾病，例如输血事件或发育异常。</a:t>
            </a:r>
          </a:p>
          <a:p>
            <a:pPr>
              <a:defRPr/>
            </a:pPr>
            <a:r>
              <a:rPr lang="zh-CN" altLang="en-US" sz="2400" dirty="0">
                <a:latin typeface="微软雅黑" panose="020B0503020204020204" pitchFamily="34" charset="-122"/>
                <a:ea typeface="微软雅黑" panose="020B0503020204020204" pitchFamily="34" charset="-122"/>
              </a:rPr>
              <a:t>新生儿死亡（</a:t>
            </a:r>
            <a:r>
              <a:rPr lang="en-US" altLang="zh-CN" sz="2400" dirty="0">
                <a:latin typeface="微软雅黑" panose="020B0503020204020204" pitchFamily="34" charset="-122"/>
                <a:ea typeface="微软雅黑" panose="020B0503020204020204" pitchFamily="34" charset="-122"/>
              </a:rPr>
              <a:t>NND </a:t>
            </a:r>
            <a:r>
              <a:rPr lang="zh-CN" altLang="en-US" sz="2400" dirty="0">
                <a:latin typeface="微软雅黑" panose="020B0503020204020204" pitchFamily="34" charset="-122"/>
                <a:ea typeface="微软雅黑" panose="020B0503020204020204" pitchFamily="34" charset="-122"/>
              </a:rPr>
              <a:t>）设定至少一名新生儿在产后</a:t>
            </a:r>
            <a:r>
              <a:rPr lang="en-US" altLang="zh-CN" sz="2400" dirty="0">
                <a:latin typeface="微软雅黑" panose="020B0503020204020204" pitchFamily="34" charset="-122"/>
                <a:ea typeface="微软雅黑" panose="020B0503020204020204" pitchFamily="34" charset="-122"/>
              </a:rPr>
              <a:t>28</a:t>
            </a:r>
            <a:r>
              <a:rPr lang="zh-CN" altLang="en-US" sz="2400" dirty="0">
                <a:latin typeface="微软雅黑" panose="020B0503020204020204" pitchFamily="34" charset="-122"/>
                <a:ea typeface="微软雅黑" panose="020B0503020204020204" pitchFamily="34" charset="-122"/>
              </a:rPr>
              <a:t>天内死亡</a:t>
            </a:r>
          </a:p>
          <a:p>
            <a:pPr>
              <a:defRPr/>
            </a:pPr>
            <a:r>
              <a:rPr lang="zh-CN" altLang="en-US" sz="2400" dirty="0">
                <a:latin typeface="微软雅黑" panose="020B0503020204020204" pitchFamily="34" charset="-122"/>
                <a:ea typeface="微软雅黑" panose="020B0503020204020204" pitchFamily="34" charset="-122"/>
              </a:rPr>
              <a:t>围产期死亡（</a:t>
            </a:r>
            <a:r>
              <a:rPr lang="en-US" altLang="zh-CN" sz="2400" dirty="0">
                <a:latin typeface="微软雅黑" panose="020B0503020204020204" pitchFamily="34" charset="-122"/>
                <a:ea typeface="微软雅黑" panose="020B0503020204020204" pitchFamily="34" charset="-122"/>
              </a:rPr>
              <a:t>PND </a:t>
            </a:r>
            <a:r>
              <a:rPr lang="zh-CN" altLang="en-US" sz="2400" dirty="0">
                <a:latin typeface="微软雅黑" panose="020B0503020204020204" pitchFamily="34" charset="-122"/>
                <a:ea typeface="微软雅黑" panose="020B0503020204020204" pitchFamily="34" charset="-122"/>
              </a:rPr>
              <a:t>）设定为</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IUD+NND</a:t>
            </a:r>
            <a:r>
              <a:rPr lang="zh-CN" altLang="en-US" sz="2400" dirty="0">
                <a:latin typeface="微软雅黑" panose="020B0503020204020204" pitchFamily="34" charset="-122"/>
                <a:ea typeface="微软雅黑" panose="020B0503020204020204" pitchFamily="34" charset="-122"/>
              </a:rPr>
              <a:t>。</a:t>
            </a:r>
            <a:endParaRPr lang="en-US" sz="2400" dirty="0">
              <a:latin typeface="微软雅黑" panose="020B0503020204020204" pitchFamily="34" charset="-122"/>
              <a:ea typeface="微软雅黑" panose="020B0503020204020204" pitchFamily="34" charset="-122"/>
            </a:endParaRPr>
          </a:p>
          <a:p>
            <a:pPr>
              <a:defRPr/>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DD5C031B-27CD-4940-89F6-D622A5A23775}"/>
              </a:ext>
            </a:extLst>
          </p:cNvPr>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141944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0" y="179267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zh-CN" altLang="en-US" sz="2800" b="1" dirty="0">
                <a:solidFill>
                  <a:srgbClr val="000000"/>
                </a:solidFill>
                <a:latin typeface="微软雅黑" panose="020B0503020204020204" pitchFamily="34" charset="-122"/>
                <a:ea typeface="微软雅黑" panose="020B0503020204020204" pitchFamily="34" charset="-122"/>
              </a:rPr>
              <a:t>方法 </a:t>
            </a:r>
            <a:r>
              <a:rPr lang="en-US" altLang="zh-CN" sz="2800" b="1" dirty="0">
                <a:solidFill>
                  <a:srgbClr val="000000"/>
                </a:solidFill>
                <a:latin typeface="微软雅黑" panose="020B0503020204020204" pitchFamily="34" charset="-122"/>
                <a:ea typeface="微软雅黑" panose="020B0503020204020204" pitchFamily="34" charset="-122"/>
              </a:rPr>
              <a:t>– </a:t>
            </a:r>
            <a:r>
              <a:rPr lang="zh-CN" altLang="en-US" sz="2800" b="1" dirty="0">
                <a:solidFill>
                  <a:srgbClr val="000000"/>
                </a:solidFill>
                <a:latin typeface="微软雅黑" panose="020B0503020204020204" pitchFamily="34" charset="-122"/>
                <a:ea typeface="微软雅黑" panose="020B0503020204020204" pitchFamily="34" charset="-122"/>
              </a:rPr>
              <a:t>次要结局</a:t>
            </a:r>
          </a:p>
        </p:txBody>
      </p:sp>
      <p:sp>
        <p:nvSpPr>
          <p:cNvPr id="17" name="Segnaposto contenuto 2"/>
          <p:cNvSpPr txBox="1">
            <a:spLocks/>
          </p:cNvSpPr>
          <p:nvPr/>
        </p:nvSpPr>
        <p:spPr bwMode="auto">
          <a:xfrm>
            <a:off x="158520" y="2511892"/>
            <a:ext cx="8826960" cy="363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pPr>
            <a:r>
              <a:rPr lang="zh-CN" altLang="en-US" sz="2400" dirty="0">
                <a:latin typeface="微软雅黑" panose="020B0503020204020204" pitchFamily="34" charset="-122"/>
                <a:ea typeface="微软雅黑" panose="020B0503020204020204" pitchFamily="34" charset="-122"/>
              </a:rPr>
              <a:t>根据妊娠期结局，仍分为是否在双胎妊娠中发生了</a:t>
            </a:r>
            <a:r>
              <a:rPr lang="en-US" altLang="zh-CN" sz="2400" dirty="0">
                <a:latin typeface="微软雅黑" panose="020B0503020204020204" pitchFamily="34" charset="-122"/>
                <a:ea typeface="微软雅黑" panose="020B0503020204020204" pitchFamily="34" charset="-122"/>
              </a:rPr>
              <a:t>IUD</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NND</a:t>
            </a:r>
            <a:r>
              <a:rPr lang="zh-CN" altLang="en-US" sz="2400" dirty="0">
                <a:latin typeface="微软雅黑" panose="020B0503020204020204" pitchFamily="34" charset="-122"/>
                <a:ea typeface="微软雅黑" panose="020B0503020204020204" pitchFamily="34" charset="-122"/>
              </a:rPr>
              <a:t>和</a:t>
            </a:r>
            <a:r>
              <a:rPr lang="en-US" altLang="zh-CN" sz="2400" dirty="0">
                <a:latin typeface="微软雅黑" panose="020B0503020204020204" pitchFamily="34" charset="-122"/>
                <a:ea typeface="微软雅黑" panose="020B0503020204020204" pitchFamily="34" charset="-122"/>
              </a:rPr>
              <a:t>PND</a:t>
            </a:r>
            <a:r>
              <a:rPr lang="zh-CN" altLang="en-US" sz="2400" dirty="0">
                <a:latin typeface="微软雅黑" panose="020B0503020204020204" pitchFamily="34" charset="-122"/>
                <a:ea typeface="微软雅黑" panose="020B0503020204020204" pitchFamily="34" charset="-122"/>
              </a:rPr>
              <a:t>。 双胎妊娠分为住院监测患者和门诊患者</a:t>
            </a:r>
            <a:endParaRPr lang="en-US" altLang="zh-CN" sz="2400" dirty="0">
              <a:latin typeface="微软雅黑" panose="020B0503020204020204" pitchFamily="34" charset="-122"/>
              <a:ea typeface="微软雅黑" panose="020B0503020204020204" pitchFamily="34" charset="-122"/>
            </a:endParaRPr>
          </a:p>
          <a:p>
            <a:pPr>
              <a:lnSpc>
                <a:spcPct val="150000"/>
              </a:lnSpc>
            </a:pPr>
            <a:endParaRPr lang="zh-CN" altLang="en-US"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MCMA</a:t>
            </a:r>
            <a:r>
              <a:rPr lang="zh-CN" altLang="en-US" sz="2400" dirty="0">
                <a:latin typeface="微软雅黑" panose="020B0503020204020204" pitchFamily="34" charset="-122"/>
                <a:ea typeface="微软雅黑" panose="020B0503020204020204" pitchFamily="34" charset="-122"/>
              </a:rPr>
              <a:t>双胎分娩结局包括计划在孕</a:t>
            </a:r>
            <a:r>
              <a:rPr lang="en-US" altLang="zh-CN" sz="2400" dirty="0">
                <a:latin typeface="微软雅黑" panose="020B0503020204020204" pitchFamily="34" charset="-122"/>
                <a:ea typeface="微软雅黑" panose="020B0503020204020204" pitchFamily="34" charset="-122"/>
              </a:rPr>
              <a:t>32</a:t>
            </a:r>
            <a:r>
              <a:rPr lang="zh-CN" altLang="en-US" sz="2400" dirty="0">
                <a:latin typeface="微软雅黑" panose="020B0503020204020204" pitchFamily="34" charset="-122"/>
                <a:ea typeface="微软雅黑" panose="020B0503020204020204" pitchFamily="34" charset="-122"/>
              </a:rPr>
              <a:t>周之前要终止妊娠的和计划要在孕</a:t>
            </a:r>
            <a:r>
              <a:rPr lang="en-US" altLang="zh-CN" sz="2400" dirty="0">
                <a:latin typeface="微软雅黑" panose="020B0503020204020204" pitchFamily="34" charset="-122"/>
                <a:ea typeface="微软雅黑" panose="020B0503020204020204" pitchFamily="34" charset="-122"/>
              </a:rPr>
              <a:t>32</a:t>
            </a:r>
            <a:r>
              <a:rPr lang="zh-CN" altLang="en-US" sz="2400" dirty="0">
                <a:latin typeface="微软雅黑" panose="020B0503020204020204" pitchFamily="34" charset="-122"/>
                <a:ea typeface="微软雅黑" panose="020B0503020204020204" pitchFamily="34" charset="-122"/>
              </a:rPr>
              <a:t>至</a:t>
            </a:r>
            <a:r>
              <a:rPr lang="en-US" altLang="zh-CN" sz="2400" dirty="0">
                <a:latin typeface="微软雅黑" panose="020B0503020204020204" pitchFamily="34" charset="-122"/>
                <a:ea typeface="微软雅黑" panose="020B0503020204020204" pitchFamily="34" charset="-122"/>
              </a:rPr>
              <a:t>34</a:t>
            </a:r>
            <a:r>
              <a:rPr lang="zh-CN" altLang="en-US" sz="2400" dirty="0">
                <a:latin typeface="微软雅黑" panose="020B0503020204020204" pitchFamily="34" charset="-122"/>
                <a:ea typeface="微软雅黑" panose="020B0503020204020204" pitchFamily="34" charset="-122"/>
              </a:rPr>
              <a:t>周之间分娩的但是提前终止妊娠的病例</a:t>
            </a:r>
            <a:endParaRPr lang="en-US" sz="2400" dirty="0">
              <a:latin typeface="微软雅黑" panose="020B0503020204020204" pitchFamily="34" charset="-122"/>
              <a:ea typeface="微软雅黑" panose="020B0503020204020204" pitchFamily="34" charset="-122"/>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614AA150-24B1-124F-943F-F40D84FC8AC6}"/>
              </a:ext>
            </a:extLst>
          </p:cNvPr>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220298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0" y="176727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zh-CN" altLang="en-US" sz="2800" b="1" dirty="0">
                <a:solidFill>
                  <a:srgbClr val="000000"/>
                </a:solidFill>
                <a:latin typeface="微软雅黑" panose="020B0503020204020204" pitchFamily="34" charset="-122"/>
                <a:ea typeface="微软雅黑" panose="020B0503020204020204" pitchFamily="34" charset="-122"/>
              </a:rPr>
              <a:t>方法</a:t>
            </a:r>
            <a:endParaRPr lang="en-GB" altLang="en-US" sz="2800" dirty="0">
              <a:solidFill>
                <a:srgbClr val="000000"/>
              </a:solidFill>
              <a:latin typeface="微软雅黑" panose="020B0503020204020204" pitchFamily="34" charset="-122"/>
              <a:ea typeface="微软雅黑" panose="020B0503020204020204" pitchFamily="34" charset="-122"/>
            </a:endParaRPr>
          </a:p>
        </p:txBody>
      </p:sp>
      <p:sp>
        <p:nvSpPr>
          <p:cNvPr id="17" name="Segnaposto contenuto 2"/>
          <p:cNvSpPr txBox="1">
            <a:spLocks/>
          </p:cNvSpPr>
          <p:nvPr/>
        </p:nvSpPr>
        <p:spPr bwMode="auto">
          <a:xfrm>
            <a:off x="158520" y="2486493"/>
            <a:ext cx="8826960" cy="336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zh-CN" altLang="en-US" sz="2400" dirty="0">
                <a:latin typeface="微软雅黑" panose="020B0503020204020204" pitchFamily="34" charset="-122"/>
                <a:ea typeface="微软雅黑" panose="020B0503020204020204" pitchFamily="34" charset="-122"/>
                <a:cs typeface="Arial" charset="0"/>
              </a:rPr>
              <a:t>入组</a:t>
            </a:r>
            <a:endParaRPr lang="en-US" altLang="zh-CN" sz="2400" dirty="0">
              <a:latin typeface="微软雅黑" panose="020B0503020204020204" pitchFamily="34" charset="-122"/>
              <a:ea typeface="微软雅黑" panose="020B0503020204020204" pitchFamily="34" charset="-122"/>
              <a:cs typeface="Arial" charset="0"/>
            </a:endParaRPr>
          </a:p>
          <a:p>
            <a:pPr marL="0" indent="0">
              <a:buNone/>
            </a:pPr>
            <a:r>
              <a:rPr lang="zh-CN" altLang="en-US" sz="2400" dirty="0">
                <a:latin typeface="微软雅黑" panose="020B0503020204020204" pitchFamily="34" charset="-122"/>
                <a:ea typeface="微软雅黑" panose="020B0503020204020204" pitchFamily="34" charset="-122"/>
                <a:cs typeface="Arial" charset="0"/>
              </a:rPr>
              <a:t>研究报告了不同孕周的</a:t>
            </a:r>
            <a:r>
              <a:rPr lang="en-US" altLang="zh-CN" sz="2400" dirty="0">
                <a:latin typeface="微软雅黑" panose="020B0503020204020204" pitchFamily="34" charset="-122"/>
                <a:ea typeface="微软雅黑" panose="020B0503020204020204" pitchFamily="34" charset="-122"/>
                <a:cs typeface="Arial" charset="0"/>
              </a:rPr>
              <a:t>MCMA</a:t>
            </a:r>
            <a:r>
              <a:rPr lang="zh-CN" altLang="en-US" sz="2400" dirty="0">
                <a:latin typeface="微软雅黑" panose="020B0503020204020204" pitchFamily="34" charset="-122"/>
                <a:ea typeface="微软雅黑" panose="020B0503020204020204" pitchFamily="34" charset="-122"/>
                <a:cs typeface="Arial" charset="0"/>
              </a:rPr>
              <a:t>双胎的病例数和胎儿死亡人数</a:t>
            </a:r>
          </a:p>
          <a:p>
            <a:pPr marL="0" indent="0">
              <a:buNone/>
            </a:pPr>
            <a:endParaRPr lang="zh-CN" altLang="en-US" sz="2400" dirty="0">
              <a:latin typeface="微软雅黑" panose="020B0503020204020204" pitchFamily="34" charset="-122"/>
              <a:ea typeface="微软雅黑" panose="020B0503020204020204" pitchFamily="34" charset="-122"/>
              <a:cs typeface="Arial" charset="0"/>
            </a:endParaRPr>
          </a:p>
          <a:p>
            <a:pPr marL="0" indent="0">
              <a:buNone/>
            </a:pPr>
            <a:r>
              <a:rPr lang="zh-CN" altLang="en-US" sz="2400" dirty="0">
                <a:latin typeface="微软雅黑" panose="020B0503020204020204" pitchFamily="34" charset="-122"/>
                <a:ea typeface="微软雅黑" panose="020B0503020204020204" pitchFamily="34" charset="-122"/>
                <a:cs typeface="Arial" charset="0"/>
              </a:rPr>
              <a:t>排除</a:t>
            </a:r>
          </a:p>
          <a:p>
            <a:pPr marL="0" indent="0">
              <a:buNone/>
            </a:pPr>
            <a:r>
              <a:rPr lang="zh-CN" altLang="en-US" sz="2400" dirty="0">
                <a:latin typeface="微软雅黑" panose="020B0503020204020204" pitchFamily="34" charset="-122"/>
                <a:ea typeface="微软雅黑" panose="020B0503020204020204" pitchFamily="34" charset="-122"/>
                <a:cs typeface="Arial" charset="0"/>
              </a:rPr>
              <a:t>研究包括胎儿畸形的病例</a:t>
            </a:r>
          </a:p>
          <a:p>
            <a:pPr marL="0" indent="0">
              <a:buNone/>
            </a:pPr>
            <a:r>
              <a:rPr lang="zh-CN" altLang="en-US" sz="2400" dirty="0">
                <a:latin typeface="微软雅黑" panose="020B0503020204020204" pitchFamily="34" charset="-122"/>
                <a:ea typeface="微软雅黑" panose="020B0503020204020204" pitchFamily="34" charset="-122"/>
                <a:cs typeface="Arial" charset="0"/>
              </a:rPr>
              <a:t>病例报告、摘要或案例分析的病例数少于三例</a:t>
            </a:r>
          </a:p>
          <a:p>
            <a:pPr marL="0" indent="0">
              <a:buNone/>
            </a:pPr>
            <a:r>
              <a:rPr lang="zh-CN" altLang="en-US" sz="2400" dirty="0">
                <a:latin typeface="微软雅黑" panose="020B0503020204020204" pitchFamily="34" charset="-122"/>
                <a:ea typeface="微软雅黑" panose="020B0503020204020204" pitchFamily="34" charset="-122"/>
                <a:cs typeface="Arial" charset="0"/>
              </a:rPr>
              <a:t>研究发表于</a:t>
            </a:r>
            <a:r>
              <a:rPr lang="en-US" altLang="zh-CN" sz="2400" dirty="0">
                <a:latin typeface="微软雅黑" panose="020B0503020204020204" pitchFamily="34" charset="-122"/>
                <a:ea typeface="微软雅黑" panose="020B0503020204020204" pitchFamily="34" charset="-122"/>
                <a:cs typeface="Arial" charset="0"/>
              </a:rPr>
              <a:t>2000</a:t>
            </a:r>
            <a:r>
              <a:rPr lang="zh-CN" altLang="en-US" sz="2400" dirty="0">
                <a:latin typeface="微软雅黑" panose="020B0503020204020204" pitchFamily="34" charset="-122"/>
                <a:ea typeface="微软雅黑" panose="020B0503020204020204" pitchFamily="34" charset="-122"/>
                <a:cs typeface="Arial" charset="0"/>
              </a:rPr>
              <a:t>年之前</a:t>
            </a:r>
            <a:endParaRPr lang="en-US" sz="2400" dirty="0">
              <a:latin typeface="微软雅黑" panose="020B0503020204020204" pitchFamily="34" charset="-122"/>
              <a:ea typeface="微软雅黑" panose="020B0503020204020204" pitchFamily="34" charset="-122"/>
            </a:endParaRPr>
          </a:p>
          <a:p>
            <a:endParaRPr lang="en-US" sz="2000" dirty="0">
              <a:latin typeface="Arial" charset="0"/>
              <a:ea typeface="Arial" charset="0"/>
              <a:cs typeface="Arial" charset="0"/>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5">
            <a:extLst>
              <a:ext uri="{FF2B5EF4-FFF2-40B4-BE49-F238E27FC236}">
                <a16:creationId xmlns:a16="http://schemas.microsoft.com/office/drawing/2014/main" id="{BEC5B8E7-22F1-4E49-90B9-223DBCC7D7CB}"/>
              </a:ext>
            </a:extLst>
          </p:cNvPr>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spTree>
    <p:extLst>
      <p:ext uri="{BB962C8B-B14F-4D97-AF65-F5344CB8AC3E}">
        <p14:creationId xmlns:p14="http://schemas.microsoft.com/office/powerpoint/2010/main" val="1112716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0" y="175424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zh-CN" altLang="en-US" sz="2800" b="1" dirty="0">
                <a:solidFill>
                  <a:srgbClr val="000000"/>
                </a:solidFill>
                <a:latin typeface="微软雅黑" panose="020B0503020204020204" pitchFamily="34" charset="-122"/>
                <a:ea typeface="微软雅黑" panose="020B0503020204020204" pitchFamily="34" charset="-122"/>
              </a:rPr>
              <a:t>结果</a:t>
            </a:r>
            <a:r>
              <a:rPr lang="en-US" altLang="zh-CN" sz="2800" b="1" dirty="0">
                <a:solidFill>
                  <a:srgbClr val="000000"/>
                </a:solidFill>
                <a:latin typeface="微软雅黑" panose="020B0503020204020204" pitchFamily="34" charset="-122"/>
                <a:ea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rPr>
              <a:t>入组文献</a:t>
            </a:r>
            <a:endParaRPr lang="en-US" sz="2800" b="1" dirty="0">
              <a:solidFill>
                <a:srgbClr val="000000"/>
              </a:solidFill>
              <a:latin typeface="微软雅黑" panose="020B0503020204020204" pitchFamily="34" charset="-122"/>
              <a:ea typeface="微软雅黑" panose="020B0503020204020204" pitchFamily="34" charset="-122"/>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Box 5">
            <a:extLst>
              <a:ext uri="{FF2B5EF4-FFF2-40B4-BE49-F238E27FC236}">
                <a16:creationId xmlns:a16="http://schemas.microsoft.com/office/drawing/2014/main" id="{7F9DE793-C27F-294E-A24A-3FA4ECE6E6EF}"/>
              </a:ext>
            </a:extLst>
          </p:cNvPr>
          <p:cNvSpPr txBox="1">
            <a:spLocks noChangeArrowheads="1"/>
          </p:cNvSpPr>
          <p:nvPr/>
        </p:nvSpPr>
        <p:spPr bwMode="auto">
          <a:xfrm>
            <a:off x="0" y="993390"/>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pic>
        <p:nvPicPr>
          <p:cNvPr id="3" name="תמונה 2">
            <a:extLst>
              <a:ext uri="{FF2B5EF4-FFF2-40B4-BE49-F238E27FC236}">
                <a16:creationId xmlns:a16="http://schemas.microsoft.com/office/drawing/2014/main" id="{3614E320-8F0D-E54C-AB50-014972FDE9DF}"/>
              </a:ext>
            </a:extLst>
          </p:cNvPr>
          <p:cNvPicPr>
            <a:picLocks noChangeAspect="1"/>
          </p:cNvPicPr>
          <p:nvPr/>
        </p:nvPicPr>
        <p:blipFill>
          <a:blip r:embed="rId4"/>
          <a:stretch>
            <a:fillRect/>
          </a:stretch>
        </p:blipFill>
        <p:spPr>
          <a:xfrm>
            <a:off x="843729" y="2277466"/>
            <a:ext cx="3796534" cy="4505247"/>
          </a:xfrm>
          <a:prstGeom prst="rect">
            <a:avLst/>
          </a:prstGeom>
        </p:spPr>
      </p:pic>
      <p:sp>
        <p:nvSpPr>
          <p:cNvPr id="21" name="Oval 5">
            <a:extLst>
              <a:ext uri="{FF2B5EF4-FFF2-40B4-BE49-F238E27FC236}">
                <a16:creationId xmlns:a16="http://schemas.microsoft.com/office/drawing/2014/main" id="{5E1F6A18-B7DF-1746-B3BE-E57731E57226}"/>
              </a:ext>
            </a:extLst>
          </p:cNvPr>
          <p:cNvSpPr/>
          <p:nvPr/>
        </p:nvSpPr>
        <p:spPr>
          <a:xfrm>
            <a:off x="1737574" y="6036124"/>
            <a:ext cx="2232025" cy="5762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文本框 3">
            <a:extLst>
              <a:ext uri="{FF2B5EF4-FFF2-40B4-BE49-F238E27FC236}">
                <a16:creationId xmlns:a16="http://schemas.microsoft.com/office/drawing/2014/main" id="{ADBC2630-1ED2-4A27-9DD6-C91B5C4BBE8A}"/>
              </a:ext>
            </a:extLst>
          </p:cNvPr>
          <p:cNvSpPr txBox="1"/>
          <p:nvPr/>
        </p:nvSpPr>
        <p:spPr>
          <a:xfrm>
            <a:off x="5268740" y="3207026"/>
            <a:ext cx="3246783" cy="1689052"/>
          </a:xfrm>
          <a:prstGeom prst="rect">
            <a:avLst/>
          </a:prstGeom>
          <a:noFill/>
        </p:spPr>
        <p:txBody>
          <a:bodyPr wrap="squar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搜索数据库，按入组和排除标准筛选文献后，最终入组</a:t>
            </a:r>
            <a:r>
              <a:rPr lang="en-US" altLang="zh-CN" sz="2400" dirty="0">
                <a:latin typeface="微软雅黑" panose="020B0503020204020204" pitchFamily="34" charset="-122"/>
                <a:ea typeface="微软雅黑" panose="020B0503020204020204" pitchFamily="34" charset="-122"/>
              </a:rPr>
              <a:t>25</a:t>
            </a:r>
            <a:r>
              <a:rPr lang="zh-CN" altLang="en-US" sz="2400" dirty="0">
                <a:latin typeface="微软雅黑" panose="020B0503020204020204" pitchFamily="34" charset="-122"/>
                <a:ea typeface="微软雅黑" panose="020B0503020204020204" pitchFamily="34" charset="-122"/>
              </a:rPr>
              <a:t>篇文献</a:t>
            </a:r>
          </a:p>
        </p:txBody>
      </p:sp>
    </p:spTree>
    <p:extLst>
      <p:ext uri="{BB962C8B-B14F-4D97-AF65-F5344CB8AC3E}">
        <p14:creationId xmlns:p14="http://schemas.microsoft.com/office/powerpoint/2010/main" val="1927673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5" name="Text Box 5"/>
          <p:cNvSpPr txBox="1">
            <a:spLocks noChangeArrowheads="1"/>
          </p:cNvSpPr>
          <p:nvPr/>
        </p:nvSpPr>
        <p:spPr bwMode="auto">
          <a:xfrm>
            <a:off x="0" y="100609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p>
          <a:p>
            <a:pPr algn="ctr">
              <a:spcBef>
                <a:spcPct val="0"/>
              </a:spcBef>
              <a:buNone/>
            </a:pPr>
            <a:r>
              <a:rPr lang="en-US" sz="1200" i="1" dirty="0">
                <a:solidFill>
                  <a:schemeClr val="bg1"/>
                </a:solidFill>
              </a:rPr>
              <a:t>D’Antonio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1" y="1766804"/>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zh-CN" altLang="en-US" sz="2800" b="1" dirty="0">
                <a:solidFill>
                  <a:srgbClr val="000000"/>
                </a:solidFill>
                <a:latin typeface="微软雅黑" panose="020B0503020204020204" pitchFamily="34" charset="-122"/>
                <a:ea typeface="微软雅黑" panose="020B0503020204020204" pitchFamily="34" charset="-122"/>
              </a:rPr>
              <a:t>结果</a:t>
            </a:r>
            <a:r>
              <a:rPr lang="en-US" altLang="zh-CN" sz="2800" b="1" dirty="0">
                <a:solidFill>
                  <a:srgbClr val="000000"/>
                </a:solidFill>
                <a:latin typeface="微软雅黑" panose="020B0503020204020204" pitchFamily="34" charset="-122"/>
                <a:ea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rPr>
              <a:t>纳入研究的概况</a:t>
            </a:r>
            <a:endParaRPr lang="en-US" sz="2800" b="1" dirty="0">
              <a:solidFill>
                <a:srgbClr val="000000"/>
              </a:solidFill>
              <a:latin typeface="微软雅黑" panose="020B0503020204020204" pitchFamily="34" charset="-122"/>
              <a:ea typeface="微软雅黑" panose="020B0503020204020204" pitchFamily="34" charset="-122"/>
            </a:endParaRP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5">
            <a:extLst>
              <a:ext uri="{FF2B5EF4-FFF2-40B4-BE49-F238E27FC236}">
                <a16:creationId xmlns:a16="http://schemas.microsoft.com/office/drawing/2014/main" id="{241A8DED-57A1-8040-A57C-FC164D82B1FD}"/>
              </a:ext>
            </a:extLst>
          </p:cNvPr>
          <p:cNvSpPr txBox="1">
            <a:spLocks noChangeArrowheads="1"/>
          </p:cNvSpPr>
          <p:nvPr/>
        </p:nvSpPr>
        <p:spPr bwMode="auto">
          <a:xfrm>
            <a:off x="0" y="985994"/>
            <a:ext cx="9144000" cy="750975"/>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Perinatal mortality, timing of delivery and prenatal management of monoamniotic twin pregnancy: </a:t>
            </a:r>
          </a:p>
          <a:p>
            <a:pPr algn="ctr">
              <a:buNone/>
            </a:pPr>
            <a:r>
              <a:rPr lang="en-US" sz="1400" b="1" dirty="0">
                <a:solidFill>
                  <a:schemeClr val="bg1"/>
                </a:solidFill>
              </a:rPr>
              <a:t>systematic review and meta-analysis </a:t>
            </a:r>
          </a:p>
          <a:p>
            <a:pPr algn="ctr">
              <a:spcBef>
                <a:spcPct val="0"/>
              </a:spcBef>
              <a:buNone/>
            </a:pPr>
            <a:r>
              <a:rPr lang="en-US" sz="1200" i="1" dirty="0">
                <a:solidFill>
                  <a:schemeClr val="bg1"/>
                </a:solidFill>
              </a:rPr>
              <a:t>D’Antonio  </a:t>
            </a:r>
            <a:r>
              <a:rPr lang="it-IT" altLang="en-US" sz="1200" i="1" dirty="0">
                <a:solidFill>
                  <a:schemeClr val="bg1"/>
                </a:solidFill>
              </a:rPr>
              <a:t>et al., UOG 2019</a:t>
            </a:r>
            <a:endParaRPr lang="en-GB" altLang="it-IT" sz="1200" i="1" dirty="0">
              <a:solidFill>
                <a:schemeClr val="bg1"/>
              </a:solidFill>
            </a:endParaRPr>
          </a:p>
        </p:txBody>
      </p:sp>
      <p:pic>
        <p:nvPicPr>
          <p:cNvPr id="3" name="תמונה 2">
            <a:extLst>
              <a:ext uri="{FF2B5EF4-FFF2-40B4-BE49-F238E27FC236}">
                <a16:creationId xmlns:a16="http://schemas.microsoft.com/office/drawing/2014/main" id="{9C7FDDC9-3C95-5849-B92E-6928D10B0110}"/>
              </a:ext>
            </a:extLst>
          </p:cNvPr>
          <p:cNvPicPr>
            <a:picLocks noChangeAspect="1"/>
          </p:cNvPicPr>
          <p:nvPr/>
        </p:nvPicPr>
        <p:blipFill rotWithShape="1">
          <a:blip r:embed="rId4"/>
          <a:srcRect t="5783"/>
          <a:stretch/>
        </p:blipFill>
        <p:spPr>
          <a:xfrm>
            <a:off x="355600" y="2281167"/>
            <a:ext cx="4452374" cy="4261431"/>
          </a:xfrm>
          <a:prstGeom prst="rect">
            <a:avLst/>
          </a:prstGeom>
        </p:spPr>
      </p:pic>
      <p:sp>
        <p:nvSpPr>
          <p:cNvPr id="5" name="TextBox 4">
            <a:extLst>
              <a:ext uri="{FF2B5EF4-FFF2-40B4-BE49-F238E27FC236}">
                <a16:creationId xmlns:a16="http://schemas.microsoft.com/office/drawing/2014/main" id="{F2F8D653-E36C-2441-A73A-A7DCB41BDAA2}"/>
              </a:ext>
            </a:extLst>
          </p:cNvPr>
          <p:cNvSpPr txBox="1"/>
          <p:nvPr/>
        </p:nvSpPr>
        <p:spPr>
          <a:xfrm>
            <a:off x="4675239" y="2880950"/>
            <a:ext cx="4144296" cy="2677656"/>
          </a:xfrm>
          <a:prstGeom prst="rect">
            <a:avLst/>
          </a:prstGeom>
          <a:noFill/>
        </p:spPr>
        <p:txBody>
          <a:bodyPr wrap="square" rtlCol="1">
            <a:spAutoFit/>
          </a:bodyPr>
          <a:lstStyle/>
          <a:p>
            <a:pPr marL="285750" indent="-285750">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纳入研究</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1068</a:t>
            </a:r>
            <a:r>
              <a:rPr lang="zh-CN" altLang="en-US" sz="2400" dirty="0">
                <a:latin typeface="微软雅黑" panose="020B0503020204020204" pitchFamily="34" charset="-122"/>
                <a:ea typeface="微软雅黑" panose="020B0503020204020204" pitchFamily="34" charset="-122"/>
              </a:rPr>
              <a:t>例 妊娠（</a:t>
            </a:r>
            <a:r>
              <a:rPr lang="en-US" altLang="zh-CN" sz="2400" dirty="0">
                <a:latin typeface="微软雅黑" panose="020B0503020204020204" pitchFamily="34" charset="-122"/>
                <a:ea typeface="微软雅黑" panose="020B0503020204020204" pitchFamily="34" charset="-122"/>
              </a:rPr>
              <a:t>2136</a:t>
            </a:r>
            <a:r>
              <a:rPr lang="zh-CN" altLang="en-US" sz="2400" dirty="0">
                <a:latin typeface="微软雅黑" panose="020B0503020204020204" pitchFamily="34" charset="-122"/>
                <a:ea typeface="微软雅黑" panose="020B0503020204020204" pitchFamily="34" charset="-122"/>
              </a:rPr>
              <a:t>个胎儿）</a:t>
            </a:r>
          </a:p>
          <a:p>
            <a:pPr marL="285750" indent="-285750">
              <a:buFont typeface="Arial" panose="020B0604020202020204" pitchFamily="34" charset="0"/>
              <a:buChar char="•"/>
            </a:pPr>
            <a:endParaRPr lang="zh-CN" altLang="en-US" sz="24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纳入系统评价</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814</a:t>
            </a:r>
            <a:r>
              <a:rPr lang="zh-CN" altLang="en-US" sz="2400" dirty="0">
                <a:latin typeface="微软雅黑" panose="020B0503020204020204" pitchFamily="34" charset="-122"/>
                <a:ea typeface="微软雅黑" panose="020B0503020204020204" pitchFamily="34" charset="-122"/>
              </a:rPr>
              <a:t>例妊娠（</a:t>
            </a:r>
            <a:r>
              <a:rPr lang="en-US" altLang="zh-CN" sz="2400" dirty="0">
                <a:latin typeface="微软雅黑" panose="020B0503020204020204" pitchFamily="34" charset="-122"/>
                <a:ea typeface="微软雅黑" panose="020B0503020204020204" pitchFamily="34" charset="-122"/>
              </a:rPr>
              <a:t>1628</a:t>
            </a:r>
            <a:r>
              <a:rPr lang="zh-CN" altLang="en-US" sz="2400" dirty="0">
                <a:latin typeface="微软雅黑" panose="020B0503020204020204" pitchFamily="34" charset="-122"/>
                <a:ea typeface="微软雅黑" panose="020B0503020204020204" pitchFamily="34" charset="-122"/>
              </a:rPr>
              <a:t>个胎儿），根据胎儿死亡的孕周和围产期死亡的数据</a:t>
            </a:r>
            <a:endParaRPr lang="he-IL"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0647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2256</TotalTime>
  <Words>2564</Words>
  <Application>Microsoft Office PowerPoint</Application>
  <PresentationFormat>On-screen Show (4:3)</PresentationFormat>
  <Paragraphs>225</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微软雅黑</vt:lpstr>
      <vt:lpstr>ＭＳ Ｐゴシック</vt:lpstr>
      <vt:lpstr>宋体</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177</cp:revision>
  <dcterms:created xsi:type="dcterms:W3CDTF">2018-05-11T23:46:17Z</dcterms:created>
  <dcterms:modified xsi:type="dcterms:W3CDTF">2019-02-18T12:12:34Z</dcterms:modified>
</cp:coreProperties>
</file>