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1D_7C5A1D6A.xml" ContentType="application/vnd.ms-powerpoint.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81" r:id="rId6"/>
    <p:sldId id="265" r:id="rId7"/>
    <p:sldId id="285" r:id="rId8"/>
    <p:sldId id="280" r:id="rId9"/>
    <p:sldId id="270" r:id="rId10"/>
    <p:sldId id="279" r:id="rId11"/>
    <p:sldId id="287" r:id="rId12"/>
    <p:sldId id="258" r:id="rId13"/>
    <p:sldId id="277" r:id="rId14"/>
    <p:sldId id="274" r:id="rId15"/>
    <p:sldId id="266" r:id="rId16"/>
    <p:sldId id="269" r:id="rId17"/>
    <p:sldId id="286"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Piris" initials="IP" lastIdx="1" clrIdx="0">
    <p:extLst>
      <p:ext uri="{19B8F6BF-5375-455C-9EA6-DF929625EA0E}">
        <p15:presenceInfo xmlns:p15="http://schemas.microsoft.com/office/powerpoint/2012/main" userId="S-1-5-21-698888069-961516133-1156151016-16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EE2329"/>
    <a:srgbClr val="BE1069"/>
    <a:srgbClr val="D90978"/>
    <a:srgbClr val="F9C4AF"/>
    <a:srgbClr val="680913"/>
    <a:srgbClr val="FFBCAF"/>
    <a:srgbClr val="FF9999"/>
    <a:srgbClr val="D8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94" autoAdjust="0"/>
    <p:restoredTop sz="94660"/>
  </p:normalViewPr>
  <p:slideViewPr>
    <p:cSldViewPr snapToGrid="0">
      <p:cViewPr varScale="1">
        <p:scale>
          <a:sx n="61" d="100"/>
          <a:sy n="61" d="100"/>
        </p:scale>
        <p:origin x="2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0000"/>
            </a:solidFill>
            <a:ln>
              <a:noFill/>
            </a:ln>
            <a:effectLst/>
          </c:spPr>
          <c:invertIfNegative val="0"/>
          <c:cat>
            <c:strRef>
              <c:f>Sheet1!$B$1:$U$1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Sheet1!$B$2:$U$2</c:f>
              <c:numCache>
                <c:formatCode>General</c:formatCode>
                <c:ptCount val="20"/>
                <c:pt idx="0">
                  <c:v>2297</c:v>
                </c:pt>
                <c:pt idx="1">
                  <c:v>2428</c:v>
                </c:pt>
                <c:pt idx="2">
                  <c:v>2427</c:v>
                </c:pt>
                <c:pt idx="3">
                  <c:v>2434</c:v>
                </c:pt>
                <c:pt idx="4">
                  <c:v>2862</c:v>
                </c:pt>
                <c:pt idx="5">
                  <c:v>3246</c:v>
                </c:pt>
                <c:pt idx="6">
                  <c:v>3221</c:v>
                </c:pt>
                <c:pt idx="7">
                  <c:v>3988</c:v>
                </c:pt>
                <c:pt idx="8">
                  <c:v>5001</c:v>
                </c:pt>
                <c:pt idx="9">
                  <c:v>6405</c:v>
                </c:pt>
                <c:pt idx="10">
                  <c:v>7881</c:v>
                </c:pt>
                <c:pt idx="11">
                  <c:v>8935</c:v>
                </c:pt>
                <c:pt idx="12">
                  <c:v>13662</c:v>
                </c:pt>
                <c:pt idx="13">
                  <c:v>13018</c:v>
                </c:pt>
                <c:pt idx="14">
                  <c:v>13049</c:v>
                </c:pt>
                <c:pt idx="15">
                  <c:v>15798</c:v>
                </c:pt>
                <c:pt idx="16">
                  <c:v>13203</c:v>
                </c:pt>
                <c:pt idx="17">
                  <c:v>10924</c:v>
                </c:pt>
                <c:pt idx="18">
                  <c:v>14584</c:v>
                </c:pt>
                <c:pt idx="19">
                  <c:v>18867</c:v>
                </c:pt>
              </c:numCache>
            </c:numRef>
          </c:val>
          <c:extLst>
            <c:ext xmlns:c16="http://schemas.microsoft.com/office/drawing/2014/chart" uri="{C3380CC4-5D6E-409C-BE32-E72D297353CC}">
              <c16:uniqueId val="{00000000-B58E-45EE-973A-4A034C08C5A1}"/>
            </c:ext>
          </c:extLst>
        </c:ser>
        <c:dLbls>
          <c:showLegendKey val="0"/>
          <c:showVal val="0"/>
          <c:showCatName val="0"/>
          <c:showSerName val="0"/>
          <c:showPercent val="0"/>
          <c:showBubbleSize val="0"/>
        </c:dLbls>
        <c:gapWidth val="80"/>
        <c:overlap val="25"/>
        <c:axId val="659294024"/>
        <c:axId val="659293040"/>
      </c:barChart>
      <c:catAx>
        <c:axId val="6592940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659293040"/>
        <c:crosses val="autoZero"/>
        <c:auto val="1"/>
        <c:lblAlgn val="ctr"/>
        <c:lblOffset val="100"/>
        <c:noMultiLvlLbl val="0"/>
      </c:catAx>
      <c:valAx>
        <c:axId val="659293040"/>
        <c:scaling>
          <c:orientation val="minMax"/>
        </c:scaling>
        <c:delete val="0"/>
        <c:axPos val="l"/>
        <c:majorGridlines>
          <c:spPr>
            <a:ln w="9525" cap="flat" cmpd="sng" algn="ctr">
              <a:solidFill>
                <a:schemeClr val="tx1">
                  <a:lumMod val="65000"/>
                  <a:lumOff val="3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65929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omments/modernComment_11D_7C5A1D6A.xml><?xml version="1.0" encoding="utf-8"?>
<p188:cmLst xmlns:a="http://schemas.openxmlformats.org/drawingml/2006/main" xmlns:r="http://schemas.openxmlformats.org/officeDocument/2006/relationships" xmlns:p188="http://schemas.microsoft.com/office/powerpoint/2018/8/main">
  <p188:cm id="{1957C562-F86A-490D-B517-F03B117DF21D}" authorId="{BA96E831-2426-3B3D-FC64-2FD5FE6EBE9A}" created="2024-04-18T08:53:58.106">
    <ac:txMkLst xmlns:ac="http://schemas.microsoft.com/office/drawing/2013/main/command">
      <pc:docMk xmlns:pc="http://schemas.microsoft.com/office/powerpoint/2013/main/command"/>
      <pc:sldMk xmlns:pc="http://schemas.microsoft.com/office/powerpoint/2013/main/command" cId="2010663177" sldId="257"/>
      <ac:spMk id="10" creationId="{00000000-0000-0000-0000-000000000000}"/>
      <ac:txMk cp="66" len="6">
        <ac:context len="327" hash="3785845473"/>
      </ac:txMk>
    </ac:txMkLst>
    <p188:pos x="810227" y="1360025"/>
    <p188:txBody>
      <a:bodyPr/>
      <a:lstStyle/>
      <a:p>
        <a:r>
          <a:rPr lang="en-US"/>
          <a:t>world-renowned was repeated</a:t>
        </a:r>
      </a:p>
    </p188:txBody>
  </p188:cm>
  <p188:cm id="{AA05ACA9-EB96-40D2-ABFE-A1DD55E4543A}" authorId="{BA96E831-2426-3B3D-FC64-2FD5FE6EBE9A}" created="2024-04-18T08:57:36.385">
    <ac:deMkLst xmlns:ac="http://schemas.microsoft.com/office/drawing/2013/main/command">
      <pc:docMk xmlns:pc="http://schemas.microsoft.com/office/powerpoint/2013/main/command"/>
      <pc:sldMk xmlns:pc="http://schemas.microsoft.com/office/powerpoint/2013/main/command" cId="2010663177" sldId="257"/>
      <ac:spMk id="10" creationId="{00000000-0000-0000-0000-000000000000}"/>
    </ac:deMkLst>
    <p188:txBody>
      <a:bodyPr/>
      <a:lstStyle/>
      <a:p>
        <a:r>
          <a:rPr lang="en-US"/>
          <a:t>shortened this for quick reading</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9691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9769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2476597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randed">
    <p:bg>
      <p:bgPr>
        <a:solidFill>
          <a:srgbClr val="FFFFFF"/>
        </a:solidFill>
        <a:effectLst/>
      </p:bgPr>
    </p:bg>
    <p:spTree>
      <p:nvGrpSpPr>
        <p:cNvPr id="1" name=""/>
        <p:cNvGrpSpPr/>
        <p:nvPr/>
      </p:nvGrpSpPr>
      <p:grpSpPr>
        <a:xfrm>
          <a:off x="0" y="0"/>
          <a:ext cx="0" cy="0"/>
          <a:chOff x="0" y="0"/>
          <a:chExt cx="0" cy="0"/>
        </a:xfrm>
      </p:grpSpPr>
      <p:sp>
        <p:nvSpPr>
          <p:cNvPr id="62" name="Shape 62"/>
          <p:cNvSpPr/>
          <p:nvPr/>
        </p:nvSpPr>
        <p:spPr>
          <a:xfrm>
            <a:off x="-13132" y="6138245"/>
            <a:ext cx="12218263" cy="758439"/>
          </a:xfrm>
          <a:prstGeom prst="rect">
            <a:avLst/>
          </a:prstGeom>
          <a:solidFill>
            <a:srgbClr val="E30613"/>
          </a:solidFill>
          <a:ln w="12700">
            <a:miter lim="400000"/>
          </a:ln>
        </p:spPr>
        <p:txBody>
          <a:bodyPr lIns="45719" rIns="45719" anchor="ctr"/>
          <a:lstStyle/>
          <a:p>
            <a:endParaRPr sz="1800" dirty="0"/>
          </a:p>
        </p:txBody>
      </p:sp>
      <p:pic>
        <p:nvPicPr>
          <p:cNvPr id="63" name="image4.png" descr="A black and white logo&#10;&#10;Description automatically generate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80510" y="6214807"/>
            <a:ext cx="1708343" cy="554512"/>
          </a:xfrm>
          <a:prstGeom prst="rect">
            <a:avLst/>
          </a:prstGeom>
          <a:ln w="12700">
            <a:miter lim="400000"/>
          </a:ln>
        </p:spPr>
      </p:pic>
      <p:sp>
        <p:nvSpPr>
          <p:cNvPr id="64" name="Shape 64"/>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4794977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0F3300-660C-41F6-9CAF-5C9628AE0C51}"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281903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F3300-660C-41F6-9CAF-5C9628AE0C51}" type="datetimeFigureOut">
              <a:rPr lang="en-GB" smtClean="0"/>
              <a:t>14/10/2024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69410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0F3300-660C-41F6-9CAF-5C9628AE0C51}"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78671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0F3300-660C-41F6-9CAF-5C9628AE0C51}" type="datetimeFigureOut">
              <a:rPr lang="en-GB" smtClean="0"/>
              <a:t>14/10/2024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418333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0F3300-660C-41F6-9CAF-5C9628AE0C51}" type="datetimeFigureOut">
              <a:rPr lang="en-GB" smtClean="0"/>
              <a:t>14/10/2024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546336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F3300-660C-41F6-9CAF-5C9628AE0C51}" type="datetimeFigureOut">
              <a:rPr lang="en-GB" smtClean="0"/>
              <a:t>14/10/2024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808436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F3300-660C-41F6-9CAF-5C9628AE0C51}"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19078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F3300-660C-41F6-9CAF-5C9628AE0C51}" type="datetimeFigureOut">
              <a:rPr lang="en-GB" smtClean="0"/>
              <a:t>14/10/2024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4DC6DD-DC83-41CB-B256-00F4D93E772F}" type="slidenum">
              <a:rPr lang="en-GB" smtClean="0"/>
              <a:t>‹#›</a:t>
            </a:fld>
            <a:endParaRPr lang="en-GB"/>
          </a:p>
        </p:txBody>
      </p:sp>
    </p:spTree>
    <p:extLst>
      <p:ext uri="{BB962C8B-B14F-4D97-AF65-F5344CB8AC3E}">
        <p14:creationId xmlns:p14="http://schemas.microsoft.com/office/powerpoint/2010/main" val="413420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F3300-660C-41F6-9CAF-5C9628AE0C51}" type="datetimeFigureOut">
              <a:rPr lang="en-GB" smtClean="0"/>
              <a:t>14/10/2024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DC6DD-DC83-41CB-B256-00F4D93E772F}" type="slidenum">
              <a:rPr lang="en-GB" smtClean="0"/>
              <a:t>‹#›</a:t>
            </a:fld>
            <a:endParaRPr lang="en-GB"/>
          </a:p>
        </p:txBody>
      </p:sp>
    </p:spTree>
    <p:extLst>
      <p:ext uri="{BB962C8B-B14F-4D97-AF65-F5344CB8AC3E}">
        <p14:creationId xmlns:p14="http://schemas.microsoft.com/office/powerpoint/2010/main" val="417384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1D_7C5A1D6A.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661691" y="1420309"/>
            <a:ext cx="7548283" cy="1470025"/>
          </a:xfrm>
        </p:spPr>
        <p:txBody>
          <a:bodyPr/>
          <a:lstStyle/>
          <a:p>
            <a:r>
              <a:rPr lang="en-GB" dirty="0">
                <a:solidFill>
                  <a:srgbClr val="EE2329"/>
                </a:solidFill>
                <a:latin typeface="Segoe UI Semibold" panose="020B0702040204020203" pitchFamily="34" charset="0"/>
                <a:ea typeface="Tahoma" panose="020B0604030504040204" pitchFamily="34" charset="0"/>
                <a:cs typeface="Segoe UI Semibold" panose="020B0702040204020203" pitchFamily="34" charset="0"/>
              </a:rPr>
              <a:t>WELCOME TO</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46304" y="2890333"/>
            <a:ext cx="5851514" cy="1904503"/>
          </a:xfrm>
          <a:prstGeom prst="rect">
            <a:avLst/>
          </a:prstGeom>
        </p:spPr>
      </p:pic>
    </p:spTree>
    <p:extLst>
      <p:ext uri="{BB962C8B-B14F-4D97-AF65-F5344CB8AC3E}">
        <p14:creationId xmlns:p14="http://schemas.microsoft.com/office/powerpoint/2010/main" val="370168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EEBD58-1381-C846-9789-BB38A18425E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6251" y="10988"/>
            <a:ext cx="5447666" cy="6140429"/>
          </a:xfrm>
          <a:prstGeom prst="rect">
            <a:avLst/>
          </a:prstGeom>
        </p:spPr>
      </p:pic>
      <p:sp>
        <p:nvSpPr>
          <p:cNvPr id="136" name="Shape 136"/>
          <p:cNvSpPr/>
          <p:nvPr/>
        </p:nvSpPr>
        <p:spPr>
          <a:xfrm>
            <a:off x="795822" y="6345307"/>
            <a:ext cx="6099243" cy="3837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sz="1800" b="0" i="0" u="none" strike="noStrike" kern="0" cap="none" spc="0" normalizeH="0" baseline="0" noProof="0" dirty="0">
                <a:ln>
                  <a:noFill/>
                </a:ln>
                <a:solidFill>
                  <a:srgbClr val="FFFFFF"/>
                </a:solidFill>
                <a:effectLst/>
                <a:uLnTx/>
                <a:uFillTx/>
                <a:latin typeface="Arial"/>
                <a:cs typeface="Arial"/>
                <a:sym typeface="Arial"/>
              </a:rPr>
              <a:t>Visit </a:t>
            </a:r>
            <a:r>
              <a:rPr kumimoji="0" sz="1800" b="1" i="0" u="none" strike="noStrike" kern="0" cap="none" spc="0" normalizeH="0" baseline="0" noProof="0" dirty="0">
                <a:ln>
                  <a:noFill/>
                </a:ln>
                <a:solidFill>
                  <a:srgbClr val="FFFFFF"/>
                </a:solidFill>
                <a:effectLst/>
                <a:uLnTx/>
                <a:uFillTx/>
                <a:latin typeface="Arial"/>
                <a:cs typeface="Arial"/>
                <a:sym typeface="Arial"/>
              </a:rPr>
              <a:t>www.isuog.org/</a:t>
            </a:r>
            <a:r>
              <a:rPr kumimoji="0" lang="en-GB" sz="1800" b="1" i="0" u="none" strike="noStrike" kern="0" cap="none" spc="0" normalizeH="0" baseline="0" noProof="0" dirty="0">
                <a:ln>
                  <a:noFill/>
                </a:ln>
                <a:solidFill>
                  <a:srgbClr val="FFFFFF"/>
                </a:solidFill>
                <a:effectLst/>
                <a:uLnTx/>
                <a:uFillTx/>
                <a:latin typeface="Arial"/>
                <a:cs typeface="Arial"/>
                <a:sym typeface="Arial"/>
              </a:rPr>
              <a:t>education</a:t>
            </a:r>
            <a:r>
              <a:rPr kumimoji="0" sz="1800" b="1" i="0" u="none" strike="noStrike" kern="0" cap="none" spc="0" normalizeH="0" baseline="0" noProof="0" dirty="0">
                <a:ln>
                  <a:noFill/>
                </a:ln>
                <a:solidFill>
                  <a:srgbClr val="FFFFFF"/>
                </a:solidFill>
                <a:effectLst/>
                <a:uLnTx/>
                <a:uFillTx/>
                <a:latin typeface="Arial"/>
                <a:cs typeface="Arial"/>
                <a:sym typeface="Arial"/>
              </a:rPr>
              <a:t> </a:t>
            </a:r>
          </a:p>
        </p:txBody>
      </p:sp>
      <p:sp>
        <p:nvSpPr>
          <p:cNvPr id="137" name="Shape 137"/>
          <p:cNvSpPr/>
          <p:nvPr/>
        </p:nvSpPr>
        <p:spPr>
          <a:xfrm>
            <a:off x="795822" y="2127782"/>
            <a:ext cx="5425352" cy="37856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r>
              <a:rPr kumimoji="0" lang="en-GB" sz="1800" b="1" i="0" u="none" strike="noStrike" kern="0" cap="none" spc="0" normalizeH="0" baseline="0" noProof="0" dirty="0">
                <a:ln>
                  <a:noFill/>
                </a:ln>
                <a:solidFill>
                  <a:srgbClr val="000000"/>
                </a:solidFill>
                <a:effectLst/>
                <a:uLnTx/>
                <a:uFillTx/>
                <a:latin typeface="Arial"/>
                <a:cs typeface="Arial"/>
                <a:sym typeface="Arial"/>
              </a:rPr>
              <a:t>ISUOG</a:t>
            </a:r>
            <a:r>
              <a:rPr kumimoji="0" lang="en-GB" sz="1800" b="1" i="0" u="none" strike="noStrike" kern="0" cap="none" spc="0" normalizeH="0" noProof="0" dirty="0">
                <a:ln>
                  <a:noFill/>
                </a:ln>
                <a:solidFill>
                  <a:srgbClr val="000000"/>
                </a:solidFill>
                <a:effectLst/>
                <a:uLnTx/>
                <a:uFillTx/>
                <a:latin typeface="Arial"/>
                <a:cs typeface="Arial"/>
                <a:sym typeface="Arial"/>
              </a:rPr>
              <a:t> provides education for practitioners and trainees at all levels</a:t>
            </a:r>
            <a:r>
              <a:rPr kumimoji="0" sz="1800" b="1"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r>
              <a:rPr kumimoji="0" lang="en-GB" sz="1800" b="0" i="0" u="none" strike="noStrike" kern="0" cap="none" spc="0" normalizeH="0" baseline="0" noProof="0" dirty="0">
                <a:ln>
                  <a:noFill/>
                </a:ln>
                <a:solidFill>
                  <a:srgbClr val="000000"/>
                </a:solidFill>
                <a:effectLst/>
                <a:uLnTx/>
                <a:uFillTx/>
                <a:latin typeface="Arial"/>
                <a:cs typeface="Arial"/>
                <a:sym typeface="Arial"/>
              </a:rPr>
              <a:t>Enhance your skills and knowledge in ultrasound</a:t>
            </a:r>
            <a:r>
              <a:rPr kumimoji="0" lang="en-GB" sz="1800" b="0" i="0" u="none" strike="noStrike" kern="0" cap="none" spc="0" normalizeH="0" noProof="0" dirty="0">
                <a:ln>
                  <a:noFill/>
                </a:ln>
                <a:solidFill>
                  <a:srgbClr val="000000"/>
                </a:solidFill>
                <a:effectLst/>
                <a:uLnTx/>
                <a:uFillTx/>
                <a:latin typeface="Arial"/>
                <a:cs typeface="Arial"/>
                <a:sym typeface="Arial"/>
              </a:rPr>
              <a:t> in obstetrics and </a:t>
            </a:r>
            <a:r>
              <a:rPr kumimoji="0" lang="en-GB" sz="1800" b="0" i="0" u="none" strike="noStrike" kern="0" cap="none" spc="0" normalizeH="0" noProof="0" dirty="0" err="1">
                <a:ln>
                  <a:noFill/>
                </a:ln>
                <a:solidFill>
                  <a:srgbClr val="000000"/>
                </a:solidFill>
                <a:effectLst/>
                <a:uLnTx/>
                <a:uFillTx/>
                <a:latin typeface="Arial"/>
                <a:cs typeface="Arial"/>
                <a:sym typeface="Arial"/>
              </a:rPr>
              <a:t>gynecology</a:t>
            </a:r>
            <a:r>
              <a:rPr kumimoji="0" lang="en-GB" sz="1800" b="0" i="0" u="none" strike="noStrike" kern="0" cap="none" spc="0" normalizeH="0" noProof="0" dirty="0">
                <a:ln>
                  <a:noFill/>
                </a:ln>
                <a:solidFill>
                  <a:srgbClr val="000000"/>
                </a:solidFill>
                <a:effectLst/>
                <a:uLnTx/>
                <a:uFillTx/>
                <a:latin typeface="Arial"/>
                <a:cs typeface="Arial"/>
                <a:sym typeface="Arial"/>
              </a:rPr>
              <a:t> through our lectures and courses delivered by leading names in the field</a:t>
            </a:r>
            <a:r>
              <a:rPr kumimoji="0" sz="1800" b="0" i="0" u="none" strike="noStrike" kern="0" cap="none" spc="0" normalizeH="0" baseline="0" noProof="0" dirty="0">
                <a:ln>
                  <a:noFill/>
                </a:ln>
                <a:solidFill>
                  <a:srgbClr val="000000"/>
                </a:solidFill>
                <a:effectLst/>
                <a:uLnTx/>
                <a:uFillTx/>
                <a:latin typeface="Arial"/>
                <a:cs typeface="Arial"/>
                <a:sym typeface="Arial"/>
              </a:rPr>
              <a:t>. </a:t>
            </a: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lang="en-GB" kern="0" dirty="0">
              <a:solidFill>
                <a:srgbClr val="000000"/>
              </a:solidFill>
              <a:latin typeface="Arial"/>
              <a:cs typeface="Arial"/>
              <a:sym typeface="Arial"/>
            </a:endParaRPr>
          </a:p>
          <a:p>
            <a:pPr lvl="0" hangingPunct="0">
              <a:lnSpc>
                <a:spcPts val="2400"/>
              </a:lnSpc>
              <a:defRPr>
                <a:latin typeface="Arial"/>
                <a:ea typeface="Arial"/>
                <a:cs typeface="Arial"/>
                <a:sym typeface="Arial"/>
              </a:defRPr>
            </a:pPr>
            <a:r>
              <a:rPr lang="en-GB" kern="0" dirty="0">
                <a:solidFill>
                  <a:srgbClr val="000000"/>
                </a:solidFill>
                <a:latin typeface="Arial"/>
                <a:cs typeface="Arial"/>
                <a:sym typeface="Arial"/>
              </a:rPr>
              <a:t>Our educational courses deliver the latest developments and best practices, plus debates on key topics affecting obstetrics and </a:t>
            </a:r>
            <a:r>
              <a:rPr lang="en-GB" kern="0" dirty="0" err="1">
                <a:solidFill>
                  <a:srgbClr val="000000"/>
                </a:solidFill>
                <a:latin typeface="Arial"/>
                <a:cs typeface="Arial"/>
                <a:sym typeface="Arial"/>
              </a:rPr>
              <a:t>gynecology</a:t>
            </a:r>
            <a:r>
              <a:rPr lang="en-GB" kern="0" dirty="0">
                <a:solidFill>
                  <a:srgbClr val="000000"/>
                </a:solidFill>
                <a:latin typeface="Arial"/>
                <a:cs typeface="Arial"/>
                <a:sym typeface="Arial"/>
              </a:rPr>
              <a:t> practitioners across the globe.</a:t>
            </a: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0">
              <a:lnSpc>
                <a:spcPts val="2400"/>
              </a:lnSpc>
              <a:spcBef>
                <a:spcPts val="0"/>
              </a:spcBef>
              <a:spcAft>
                <a:spcPts val="0"/>
              </a:spcAft>
              <a:buClrTx/>
              <a:buSzTx/>
              <a:buFontTx/>
              <a:buNone/>
              <a:tabLst/>
              <a:defRPr>
                <a:latin typeface="Arial"/>
                <a:ea typeface="Arial"/>
                <a:cs typeface="Arial"/>
                <a:sym typeface="Arial"/>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38" name="Shape 138"/>
          <p:cNvSpPr/>
          <p:nvPr/>
        </p:nvSpPr>
        <p:spPr>
          <a:xfrm flipV="1">
            <a:off x="856843" y="2041451"/>
            <a:ext cx="5131002" cy="24938"/>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39" name="Shape 139"/>
          <p:cNvSpPr/>
          <p:nvPr/>
        </p:nvSpPr>
        <p:spPr>
          <a:xfrm flipV="1">
            <a:off x="856843" y="2926124"/>
            <a:ext cx="5131002" cy="22425"/>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40" name="pasted-image.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6642" y="308702"/>
            <a:ext cx="1494532" cy="1433883"/>
          </a:xfrm>
          <a:prstGeom prst="rect">
            <a:avLst/>
          </a:prstGeom>
          <a:ln w="12700">
            <a:miter lim="400000"/>
          </a:ln>
        </p:spPr>
      </p:pic>
      <p:sp>
        <p:nvSpPr>
          <p:cNvPr id="10" name="Shape 139"/>
          <p:cNvSpPr/>
          <p:nvPr/>
        </p:nvSpPr>
        <p:spPr>
          <a:xfrm flipV="1">
            <a:off x="849748" y="4163038"/>
            <a:ext cx="5131002" cy="22425"/>
          </a:xfrm>
          <a:prstGeom prst="line">
            <a:avLst/>
          </a:prstGeom>
          <a:ln w="12700">
            <a:solidFill>
              <a:srgbClr val="E30613"/>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2" name="Content Placeholder 5"/>
          <p:cNvSpPr txBox="1">
            <a:spLocks/>
          </p:cNvSpPr>
          <p:nvPr/>
        </p:nvSpPr>
        <p:spPr>
          <a:xfrm>
            <a:off x="-310103" y="756471"/>
            <a:ext cx="5784011" cy="707366"/>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Education</a:t>
            </a:r>
          </a:p>
          <a:p>
            <a:endParaRPr lang="en-GB"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95952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card&#10;&#10;Description automatically generated">
            <a:extLst>
              <a:ext uri="{FF2B5EF4-FFF2-40B4-BE49-F238E27FC236}">
                <a16:creationId xmlns:a16="http://schemas.microsoft.com/office/drawing/2014/main" id="{B9ADADAB-230F-8722-5BE2-25FBC6AD7FD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0"/>
            <a:ext cx="12191980" cy="6856718"/>
          </a:xfrm>
          <a:prstGeom prst="rect">
            <a:avLst/>
          </a:prstGeom>
        </p:spPr>
      </p:pic>
    </p:spTree>
    <p:extLst>
      <p:ext uri="{BB962C8B-B14F-4D97-AF65-F5344CB8AC3E}">
        <p14:creationId xmlns:p14="http://schemas.microsoft.com/office/powerpoint/2010/main" val="30712058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08301" y="0"/>
            <a:ext cx="6183699"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oogle Shape;3013;p214">
            <a:extLst>
              <a:ext uri="{FF2B5EF4-FFF2-40B4-BE49-F238E27FC236}">
                <a16:creationId xmlns:a16="http://schemas.microsoft.com/office/drawing/2014/main" id="{6CCD938C-4B5B-BB4B-A293-471796157D91}"/>
              </a:ext>
            </a:extLst>
          </p:cNvPr>
          <p:cNvGrpSpPr/>
          <p:nvPr/>
        </p:nvGrpSpPr>
        <p:grpSpPr>
          <a:xfrm>
            <a:off x="0" y="2212202"/>
            <a:ext cx="6128084" cy="3396637"/>
            <a:chOff x="310555" y="3851188"/>
            <a:chExt cx="4300682" cy="2383753"/>
          </a:xfrm>
        </p:grpSpPr>
        <p:pic>
          <p:nvPicPr>
            <p:cNvPr id="11" name="Google Shape;3014;p214">
              <a:extLst>
                <a:ext uri="{FF2B5EF4-FFF2-40B4-BE49-F238E27FC236}">
                  <a16:creationId xmlns:a16="http://schemas.microsoft.com/office/drawing/2014/main" id="{580DF2FF-44F2-FB4F-93D1-3F800FD824B5}"/>
                </a:ext>
              </a:extLst>
            </p:cNvPr>
            <p:cNvPicPr preferRelativeResize="0"/>
            <p:nvPr/>
          </p:nvPicPr>
          <p:blipFill rotWithShape="1">
            <a:blip r:embed="rId2">
              <a:alphaModFix amt="84000"/>
            </a:blip>
            <a:srcRect/>
            <a:stretch/>
          </p:blipFill>
          <p:spPr>
            <a:xfrm>
              <a:off x="310555" y="5976625"/>
              <a:ext cx="4300682" cy="258316"/>
            </a:xfrm>
            <a:prstGeom prst="rect">
              <a:avLst/>
            </a:prstGeom>
            <a:noFill/>
            <a:ln>
              <a:noFill/>
            </a:ln>
          </p:spPr>
        </p:pic>
        <p:grpSp>
          <p:nvGrpSpPr>
            <p:cNvPr id="12" name="Google Shape;3015;p214">
              <a:extLst>
                <a:ext uri="{FF2B5EF4-FFF2-40B4-BE49-F238E27FC236}">
                  <a16:creationId xmlns:a16="http://schemas.microsoft.com/office/drawing/2014/main" id="{C059D7F0-D603-7C42-A51C-F8AC885F52F7}"/>
                </a:ext>
              </a:extLst>
            </p:cNvPr>
            <p:cNvGrpSpPr/>
            <p:nvPr/>
          </p:nvGrpSpPr>
          <p:grpSpPr>
            <a:xfrm>
              <a:off x="455499" y="3851188"/>
              <a:ext cx="3975729" cy="2269488"/>
              <a:chOff x="0" y="0"/>
              <a:chExt cx="7953048" cy="4539865"/>
            </a:xfrm>
          </p:grpSpPr>
          <p:pic>
            <p:nvPicPr>
              <p:cNvPr id="13" name="Google Shape;3016;p214" descr="SafariBrowserBar.png">
                <a:extLst>
                  <a:ext uri="{FF2B5EF4-FFF2-40B4-BE49-F238E27FC236}">
                    <a16:creationId xmlns:a16="http://schemas.microsoft.com/office/drawing/2014/main" id="{398781CF-7AC3-9041-BA1E-76E25A5DE534}"/>
                  </a:ext>
                </a:extLst>
              </p:cNvPr>
              <p:cNvPicPr preferRelativeResize="0"/>
              <p:nvPr/>
            </p:nvPicPr>
            <p:blipFill rotWithShape="1">
              <a:blip r:embed="rId3">
                <a:alphaModFix/>
              </a:blip>
              <a:srcRect/>
              <a:stretch/>
            </p:blipFill>
            <p:spPr>
              <a:xfrm>
                <a:off x="913872" y="268935"/>
                <a:ext cx="6125233" cy="127643"/>
              </a:xfrm>
              <a:prstGeom prst="rect">
                <a:avLst/>
              </a:prstGeom>
              <a:noFill/>
              <a:ln>
                <a:noFill/>
              </a:ln>
            </p:spPr>
          </p:pic>
          <p:pic>
            <p:nvPicPr>
              <p:cNvPr id="14" name="Google Shape;3017;p214" descr="MacbookPro2018_Cutout.png">
                <a:extLst>
                  <a:ext uri="{FF2B5EF4-FFF2-40B4-BE49-F238E27FC236}">
                    <a16:creationId xmlns:a16="http://schemas.microsoft.com/office/drawing/2014/main" id="{2CFDD234-A122-F246-95B0-7E82966A467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7953048" cy="4539865"/>
              </a:xfrm>
              <a:prstGeom prst="rect">
                <a:avLst/>
              </a:prstGeom>
              <a:noFill/>
              <a:ln>
                <a:noFill/>
              </a:ln>
            </p:spPr>
          </p:pic>
        </p:grpSp>
      </p:grpSp>
      <p:sp>
        <p:nvSpPr>
          <p:cNvPr id="15" name="Content Placeholder 5"/>
          <p:cNvSpPr>
            <a:spLocks noGrp="1"/>
          </p:cNvSpPr>
          <p:nvPr>
            <p:ph sz="half" idx="2"/>
          </p:nvPr>
        </p:nvSpPr>
        <p:spPr>
          <a:xfrm>
            <a:off x="6641607" y="640265"/>
            <a:ext cx="4993334" cy="834814"/>
          </a:xfrm>
        </p:spPr>
        <p:txBody>
          <a:bodyPr>
            <a:normAutofit fontScale="85000" lnSpcReduction="10000"/>
          </a:bodyPr>
          <a:lstStyle/>
          <a:p>
            <a:pPr marL="0" indent="0" algn="ctr">
              <a:buNone/>
            </a:pPr>
            <a:r>
              <a:rPr lang="en-GB" sz="4300" b="1" dirty="0">
                <a:solidFill>
                  <a:srgbClr val="FF0000"/>
                </a:solidFill>
                <a:latin typeface="Arial" panose="020B0604020202020204" pitchFamily="34" charset="0"/>
                <a:ea typeface="Tahoma" panose="020B0604030504040204" pitchFamily="34" charset="0"/>
                <a:cs typeface="Arial" panose="020B0604020202020204" pitchFamily="34" charset="0"/>
              </a:rPr>
              <a:t>Online CME Platform </a:t>
            </a:r>
          </a:p>
          <a:p>
            <a:pPr marL="0" indent="0">
              <a:buNone/>
            </a:pPr>
            <a:endParaRPr lang="en-GB" sz="44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484" y="2523440"/>
            <a:ext cx="4232039" cy="2554504"/>
          </a:xfrm>
          <a:prstGeom prst="rect">
            <a:avLst/>
          </a:prstGeom>
        </p:spPr>
      </p:pic>
      <p:sp>
        <p:nvSpPr>
          <p:cNvPr id="19" name="TextBox 18"/>
          <p:cNvSpPr txBox="1"/>
          <p:nvPr/>
        </p:nvSpPr>
        <p:spPr>
          <a:xfrm>
            <a:off x="6641607" y="1386312"/>
            <a:ext cx="4869136" cy="1477328"/>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Our CME platform, ISUOG Academy has over 100 activities so far. The platform offers a mixture of learning tools such as videos, guidelines articles and lectures. </a:t>
            </a:r>
          </a:p>
          <a:p>
            <a:endParaRPr lang="en-GB" altLang="en-US" dirty="0">
              <a:latin typeface="Arial" panose="020B0604020202020204" pitchFamily="34" charset="0"/>
              <a:cs typeface="Arial" panose="020B0604020202020204" pitchFamily="34" charset="0"/>
            </a:endParaRPr>
          </a:p>
        </p:txBody>
      </p:sp>
      <p:sp>
        <p:nvSpPr>
          <p:cNvPr id="20" name="TextBox 19"/>
          <p:cNvSpPr txBox="1"/>
          <p:nvPr/>
        </p:nvSpPr>
        <p:spPr>
          <a:xfrm>
            <a:off x="6641607" y="2746517"/>
            <a:ext cx="4326255" cy="2862322"/>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Activities include: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Practice Guidelines</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Journal articles</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Video lectures</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Features include: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Responsive user experience</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Structured learning</a:t>
            </a:r>
          </a:p>
          <a:p>
            <a:pPr marL="285750" indent="-285750">
              <a:buFont typeface="Wingdings" panose="05000000000000000000" pitchFamily="2" charset="2"/>
              <a:buChar char="ü"/>
            </a:pPr>
            <a:r>
              <a:rPr lang="en-GB" altLang="en-US" dirty="0">
                <a:latin typeface="Arial" panose="020B0604020202020204" pitchFamily="34" charset="0"/>
                <a:cs typeface="Arial" panose="020B0604020202020204" pitchFamily="34" charset="0"/>
              </a:rPr>
              <a:t> On the spot certification</a:t>
            </a:r>
          </a:p>
          <a:p>
            <a:r>
              <a:rPr lang="en-GB" altLang="en-US" dirty="0">
                <a:latin typeface="Arial" panose="020B0604020202020204" pitchFamily="34" charset="0"/>
                <a:cs typeface="Arial" panose="020B0604020202020204" pitchFamily="34" charset="0"/>
              </a:rPr>
              <a:t> </a:t>
            </a:r>
          </a:p>
        </p:txBody>
      </p:sp>
      <p:sp>
        <p:nvSpPr>
          <p:cNvPr id="23" name="TextBox 22"/>
          <p:cNvSpPr txBox="1"/>
          <p:nvPr/>
        </p:nvSpPr>
        <p:spPr>
          <a:xfrm>
            <a:off x="946484" y="5910254"/>
            <a:ext cx="4429071" cy="646331"/>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Earn CME credit anytime, anywhere. The process is simple!</a:t>
            </a: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
        <p:nvSpPr>
          <p:cNvPr id="21" name="Rectangle 20"/>
          <p:cNvSpPr/>
          <p:nvPr/>
        </p:nvSpPr>
        <p:spPr>
          <a:xfrm>
            <a:off x="5220574" y="1619250"/>
            <a:ext cx="316626" cy="133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07634" y="606049"/>
            <a:ext cx="5260334" cy="850383"/>
          </a:xfrm>
          <a:prstGeom prst="rect">
            <a:avLst/>
          </a:prstGeom>
        </p:spPr>
      </p:pic>
    </p:spTree>
    <p:extLst>
      <p:ext uri="{BB962C8B-B14F-4D97-AF65-F5344CB8AC3E}">
        <p14:creationId xmlns:p14="http://schemas.microsoft.com/office/powerpoint/2010/main" val="362793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68" y="186558"/>
            <a:ext cx="10515600" cy="1325563"/>
          </a:xfrm>
        </p:spPr>
        <p:txBody>
          <a:bodyPr>
            <a:normAutofit/>
          </a:bodyPr>
          <a:lstStyle/>
          <a:p>
            <a:r>
              <a:rPr lang="en-GB" b="1" dirty="0">
                <a:solidFill>
                  <a:srgbClr val="EE2329"/>
                </a:solidFill>
                <a:latin typeface="Arial" panose="020B0604020202020204" pitchFamily="34" charset="0"/>
                <a:cs typeface="Arial" panose="020B0604020202020204" pitchFamily="34" charset="0"/>
              </a:rPr>
              <a:t>Basic Training Online Program</a:t>
            </a:r>
          </a:p>
        </p:txBody>
      </p:sp>
      <p:sp>
        <p:nvSpPr>
          <p:cNvPr id="3" name="Content Placeholder 2"/>
          <p:cNvSpPr>
            <a:spLocks noGrp="1"/>
          </p:cNvSpPr>
          <p:nvPr>
            <p:ph sz="half" idx="1"/>
          </p:nvPr>
        </p:nvSpPr>
        <p:spPr>
          <a:xfrm>
            <a:off x="602116" y="2522667"/>
            <a:ext cx="5181600" cy="3014230"/>
          </a:xfrm>
        </p:spPr>
        <p:txBody>
          <a:bodyPr>
            <a:noAutofit/>
          </a:bodyPr>
          <a:lstStyle/>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12 months’ access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30 interactive courses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Test your knowledge as you learn</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ISUOG Certificate</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EACCME Certificate for 30 CME credits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New and updated images and videos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Live demonstration videos and simulations</a:t>
            </a:r>
          </a:p>
          <a:p>
            <a:pPr lvl="0" hangingPunct="0">
              <a:lnSpc>
                <a:spcPts val="2400"/>
              </a:lnSpc>
              <a:spcBef>
                <a:spcPts val="0"/>
              </a:spcBef>
              <a:buSzPct val="100000"/>
              <a:buFontTx/>
              <a:buChar char="•"/>
              <a:defRPr>
                <a:latin typeface="Arial"/>
                <a:ea typeface="Arial"/>
                <a:cs typeface="Arial"/>
                <a:sym typeface="Arial"/>
              </a:defRPr>
            </a:pPr>
            <a:r>
              <a:rPr lang="en-GB" sz="1800" kern="0" dirty="0">
                <a:solidFill>
                  <a:srgbClr val="000000"/>
                </a:solidFill>
                <a:latin typeface="Arial" panose="020B0604020202020204" pitchFamily="34" charset="0"/>
                <a:cs typeface="Arial" panose="020B0604020202020204" pitchFamily="34" charset="0"/>
                <a:sym typeface="Arial"/>
              </a:rPr>
              <a:t>Illustrations, research data, supplementary reading, and more.</a:t>
            </a:r>
          </a:p>
        </p:txBody>
      </p:sp>
      <p:pic>
        <p:nvPicPr>
          <p:cNvPr id="5" name="ISUOG BASIC TRAINING E-LEARNING- 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98445" y="849340"/>
            <a:ext cx="5421781" cy="5421780"/>
          </a:xfrm>
          <a:prstGeom prst="rect">
            <a:avLst/>
          </a:prstGeom>
          <a:ln w="12700">
            <a:miter lim="400000"/>
          </a:ln>
          <a:effectLst>
            <a:outerShdw blurRad="50800" dist="38100" dir="10800000" algn="r" rotWithShape="0">
              <a:prstClr val="black">
                <a:alpha val="40000"/>
              </a:prstClr>
            </a:outerShdw>
          </a:effectLst>
        </p:spPr>
      </p:pic>
      <p:sp>
        <p:nvSpPr>
          <p:cNvPr id="11" name="Rectangle 10"/>
          <p:cNvSpPr/>
          <p:nvPr/>
        </p:nvSpPr>
        <p:spPr>
          <a:xfrm>
            <a:off x="-1917" y="6118130"/>
            <a:ext cx="12193917" cy="753881"/>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SUOG BASIC TRAINING E-LEARNING- 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52351">
            <a:off x="4701197" y="2232533"/>
            <a:ext cx="3594497" cy="3594498"/>
          </a:xfrm>
          <a:prstGeom prst="rect">
            <a:avLst/>
          </a:prstGeom>
          <a:ln w="12700">
            <a:miter lim="400000"/>
          </a:ln>
          <a:effectLst>
            <a:outerShdw blurRad="50800" dist="38100" dir="10800000" algn="r" rotWithShape="0">
              <a:prstClr val="black">
                <a:alpha val="40000"/>
              </a:prstClr>
            </a:outerShdw>
          </a:effectLst>
        </p:spPr>
      </p:pic>
      <p:pic>
        <p:nvPicPr>
          <p:cNvPr id="7" name="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657">
            <a:off x="9400330" y="195987"/>
            <a:ext cx="2031913" cy="2031914"/>
          </a:xfrm>
          <a:prstGeom prst="rect">
            <a:avLst/>
          </a:prstGeom>
          <a:ln w="12700">
            <a:miter lim="400000"/>
          </a:ln>
        </p:spPr>
      </p:pic>
      <p:sp>
        <p:nvSpPr>
          <p:cNvPr id="8" name="Shape 187"/>
          <p:cNvSpPr/>
          <p:nvPr/>
        </p:nvSpPr>
        <p:spPr>
          <a:xfrm>
            <a:off x="795822" y="6328630"/>
            <a:ext cx="8572635" cy="3837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sz="1800" b="0" i="0" u="none" strike="noStrike" kern="0" cap="none" spc="0" normalizeH="0" baseline="0" noProof="0" dirty="0">
                <a:ln>
                  <a:noFill/>
                </a:ln>
                <a:solidFill>
                  <a:srgbClr val="FFFFFF"/>
                </a:solidFill>
                <a:effectLst/>
                <a:uLnTx/>
                <a:uFillTx/>
                <a:latin typeface="Arial"/>
                <a:cs typeface="Arial"/>
                <a:sym typeface="Arial"/>
              </a:rPr>
              <a:t>Visit </a:t>
            </a:r>
            <a:r>
              <a:rPr kumimoji="0" sz="1800" b="1" i="0" u="none" strike="noStrike" kern="0" cap="none" spc="0" normalizeH="0" baseline="0" noProof="0" dirty="0">
                <a:ln>
                  <a:noFill/>
                </a:ln>
                <a:solidFill>
                  <a:srgbClr val="FFFFFF"/>
                </a:solidFill>
                <a:effectLst/>
                <a:uLnTx/>
                <a:uFillTx/>
                <a:latin typeface="Arial"/>
                <a:cs typeface="Arial"/>
                <a:sym typeface="Arial"/>
              </a:rPr>
              <a:t>www.isuog.org/education/basic-training</a:t>
            </a:r>
            <a:r>
              <a:rPr kumimoji="0" sz="1800" b="0" i="0" u="none" strike="noStrike" kern="0" cap="none" spc="0" normalizeH="0" baseline="0" noProof="0" dirty="0">
                <a:ln>
                  <a:noFill/>
                </a:ln>
                <a:solidFill>
                  <a:srgbClr val="FFFFFF"/>
                </a:solidFill>
                <a:effectLst/>
                <a:uLnTx/>
                <a:uFillTx/>
                <a:latin typeface="Arial"/>
                <a:cs typeface="Arial"/>
                <a:sym typeface="Arial"/>
              </a:rPr>
              <a:t> for more details and pricing</a:t>
            </a:r>
          </a:p>
        </p:txBody>
      </p:sp>
      <p:sp>
        <p:nvSpPr>
          <p:cNvPr id="10" name="Shape 187"/>
          <p:cNvSpPr/>
          <p:nvPr/>
        </p:nvSpPr>
        <p:spPr>
          <a:xfrm>
            <a:off x="795822" y="1579919"/>
            <a:ext cx="8572635" cy="3757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lang="en-GB" b="1" i="1" kern="0" noProof="0" dirty="0">
                <a:solidFill>
                  <a:srgbClr val="C00000"/>
                </a:solidFill>
                <a:latin typeface="Arial"/>
                <a:cs typeface="Arial"/>
                <a:sym typeface="Arial"/>
              </a:rPr>
              <a:t>F</a:t>
            </a:r>
            <a:r>
              <a:rPr kumimoji="0" lang="en-GB" sz="1800" b="1" i="1" u="none" strike="noStrike" kern="0" cap="none" spc="0" normalizeH="0" baseline="0" noProof="0" dirty="0">
                <a:ln>
                  <a:noFill/>
                </a:ln>
                <a:solidFill>
                  <a:srgbClr val="C00000"/>
                </a:solidFill>
                <a:effectLst/>
                <a:uLnTx/>
                <a:uFillTx/>
                <a:latin typeface="Arial"/>
                <a:cs typeface="Arial"/>
                <a:sym typeface="Arial"/>
              </a:rPr>
              <a:t>oundational program of ultrasound in obstetrics and gynecology!</a:t>
            </a:r>
            <a:endParaRPr kumimoji="0" sz="1800" b="1" i="1"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5366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Outreach</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1437882"/>
            <a:ext cx="5417388" cy="923330"/>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ISUOG Outreach Vision</a:t>
            </a:r>
            <a:r>
              <a:rPr lang="en-GB" dirty="0">
                <a:latin typeface="Arial" panose="020B0604020202020204" pitchFamily="34" charset="0"/>
                <a:cs typeface="Arial" panose="020B0604020202020204" pitchFamily="34" charset="0"/>
              </a:rPr>
              <a:t>: Every woman should undergo a safe and patient-centred quality ultrasound as part of their healthcare evaluation. </a:t>
            </a:r>
          </a:p>
        </p:txBody>
      </p:sp>
      <p:sp>
        <p:nvSpPr>
          <p:cNvPr id="7" name="Content Placeholder 5"/>
          <p:cNvSpPr txBox="1">
            <a:spLocks/>
          </p:cNvSpPr>
          <p:nvPr/>
        </p:nvSpPr>
        <p:spPr>
          <a:xfrm>
            <a:off x="6172199" y="2592825"/>
            <a:ext cx="5784011" cy="7073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355510" y="3501717"/>
            <a:ext cx="5417388"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Outreach builds a sustainable national health structure for providing OBGYN Ultrasound to all women in a specific underserved country. Outreach helps a country to provide quality and accessible care to all its women through training their trainers to raising the level of their skills and knowledge. ISUOG Outreach also works with their Governments to ensure sustainability through post-program support.</a:t>
            </a:r>
          </a:p>
        </p:txBody>
      </p:sp>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021"/>
            <a:ext cx="6276273" cy="6849979"/>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217258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8091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Content Placeholder 9"/>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3252" r="8586"/>
          <a:stretch/>
        </p:blipFill>
        <p:spPr>
          <a:xfrm>
            <a:off x="9929782" y="6178163"/>
            <a:ext cx="1941515" cy="535457"/>
          </a:xfrm>
        </p:spPr>
      </p:pic>
      <p:sp>
        <p:nvSpPr>
          <p:cNvPr id="2" name="Rectangle 1"/>
          <p:cNvSpPr/>
          <p:nvPr/>
        </p:nvSpPr>
        <p:spPr>
          <a:xfrm>
            <a:off x="2466474" y="5690937"/>
            <a:ext cx="3705726" cy="1022684"/>
          </a:xfrm>
          <a:prstGeom prst="rect">
            <a:avLst/>
          </a:prstGeom>
          <a:solidFill>
            <a:srgbClr val="680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73243" y="5917316"/>
            <a:ext cx="5526505" cy="400110"/>
          </a:xfrm>
          <a:prstGeom prst="rect">
            <a:avLst/>
          </a:prstGeom>
          <a:noFill/>
        </p:spPr>
        <p:txBody>
          <a:bodyPr wrap="square" rtlCol="0">
            <a:spAutoFit/>
          </a:bodyPr>
          <a:lstStyle/>
          <a:p>
            <a:r>
              <a:rPr lang="en-GB" sz="2000" dirty="0">
                <a:solidFill>
                  <a:schemeClr val="bg1"/>
                </a:solidFill>
                <a:latin typeface="Segoe UI Semibold" panose="020B0702040204020203" pitchFamily="34" charset="0"/>
                <a:cs typeface="Segoe UI Semibold" panose="020B0702040204020203" pitchFamily="34" charset="0"/>
              </a:rPr>
              <a:t>https://www.isuog.org/education/visuog.html</a:t>
            </a:r>
          </a:p>
        </p:txBody>
      </p:sp>
    </p:spTree>
    <p:extLst>
      <p:ext uri="{BB962C8B-B14F-4D97-AF65-F5344CB8AC3E}">
        <p14:creationId xmlns:p14="http://schemas.microsoft.com/office/powerpoint/2010/main" val="167475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6274280" y="223981"/>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Run a BT</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774612" y="1155328"/>
            <a:ext cx="5417388" cy="1754326"/>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ISUOG now offers universities and training institutions the opportunity to run an ISUOG Basic Training program. ISUOG provides educational resources and administrative support at no cost. </a:t>
            </a:r>
          </a:p>
          <a:p>
            <a:endParaRPr lang="en-GB" altLang="en-US" dirty="0">
              <a:latin typeface="Arial" panose="020B0604020202020204" pitchFamily="34" charset="0"/>
              <a:cs typeface="Arial" panose="020B0604020202020204" pitchFamily="34" charset="0"/>
            </a:endParaRPr>
          </a:p>
          <a:p>
            <a:endParaRPr lang="en-GB" altLang="en-US" dirty="0">
              <a:latin typeface="Arial" panose="020B0604020202020204" pitchFamily="34" charset="0"/>
              <a:cs typeface="Arial" panose="020B0604020202020204" pitchFamily="34" charset="0"/>
            </a:endParaRPr>
          </a:p>
        </p:txBody>
      </p:sp>
      <p:sp>
        <p:nvSpPr>
          <p:cNvPr id="8" name="TextBox 7"/>
          <p:cNvSpPr txBox="1"/>
          <p:nvPr/>
        </p:nvSpPr>
        <p:spPr>
          <a:xfrm>
            <a:off x="7180539" y="5740960"/>
            <a:ext cx="4307916" cy="646331"/>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Get in touch! Apply to run an ISUOG Basic Training Course today.</a:t>
            </a:r>
          </a:p>
        </p:txBody>
      </p:sp>
      <p:sp>
        <p:nvSpPr>
          <p:cNvPr id="12" name="TextBox 11"/>
          <p:cNvSpPr txBox="1"/>
          <p:nvPr/>
        </p:nvSpPr>
        <p:spPr>
          <a:xfrm>
            <a:off x="6640903" y="4195148"/>
            <a:ext cx="5417388" cy="923330"/>
          </a:xfrm>
          <a:prstGeom prst="rect">
            <a:avLst/>
          </a:prstGeom>
          <a:noFill/>
        </p:spPr>
        <p:txBody>
          <a:bodyPr wrap="square" rtlCol="0">
            <a:spAutoFit/>
          </a:bodyPr>
          <a:lstStyle/>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Resources and administrative support provided</a:t>
            </a:r>
          </a:p>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Flexible and cost-efficient</a:t>
            </a:r>
          </a:p>
          <a:p>
            <a:pPr marL="342900" indent="-342900">
              <a:buFont typeface="Wingdings" panose="05000000000000000000" pitchFamily="2" charset="2"/>
              <a:buChar char="ü"/>
            </a:pPr>
            <a:r>
              <a:rPr lang="en-GB" dirty="0">
                <a:latin typeface="Arial" panose="020B0604020202020204" pitchFamily="34" charset="0"/>
                <a:cs typeface="Arial" panose="020B0604020202020204" pitchFamily="34" charset="0"/>
              </a:rPr>
              <a:t>Certification of completion can be obtained</a:t>
            </a: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r="-298"/>
          <a:stretch/>
        </p:blipFill>
        <p:spPr>
          <a:xfrm>
            <a:off x="-70083" y="0"/>
            <a:ext cx="6414447" cy="6858000"/>
          </a:xfrm>
          <a:prstGeom prst="rect">
            <a:avLst/>
          </a:prstGeom>
        </p:spPr>
      </p:pic>
      <p:sp>
        <p:nvSpPr>
          <p:cNvPr id="16" name="Content Placeholder 5"/>
          <p:cNvSpPr txBox="1">
            <a:spLocks/>
          </p:cNvSpPr>
          <p:nvPr/>
        </p:nvSpPr>
        <p:spPr>
          <a:xfrm>
            <a:off x="7259360" y="2864199"/>
            <a:ext cx="4932640" cy="1129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EE2329"/>
                </a:solidFill>
                <a:latin typeface="Arial" panose="020B0604020202020204" pitchFamily="34" charset="0"/>
                <a:ea typeface="Tahoma" panose="020B0604030504040204" pitchFamily="34" charset="0"/>
                <a:cs typeface="Arial" panose="020B0604020202020204" pitchFamily="34" charset="0"/>
              </a:rPr>
              <a:t>Delivered by your own faculty in your own time</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64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6274280" y="223981"/>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ISUOG Podcast</a:t>
            </a:r>
          </a:p>
          <a:p>
            <a:pPr marL="0" inden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888974" y="5874169"/>
            <a:ext cx="4614689" cy="584775"/>
          </a:xfrm>
          <a:prstGeom prst="rect">
            <a:avLst/>
          </a:prstGeom>
          <a:noFill/>
        </p:spPr>
        <p:txBody>
          <a:bodyPr wrap="square" rtlCol="0">
            <a:spAutoFit/>
          </a:bodyPr>
          <a:lstStyle/>
          <a:p>
            <a:r>
              <a:rPr lang="en-GB" sz="1600" b="1" i="1" dirty="0">
                <a:solidFill>
                  <a:srgbClr val="C00000"/>
                </a:solidFill>
                <a:latin typeface="Arial" panose="020B0604020202020204" pitchFamily="34" charset="0"/>
                <a:cs typeface="Arial" panose="020B0604020202020204" pitchFamily="34" charset="0"/>
              </a:rPr>
              <a:t>Want to feature in an episode? Propose your topic &amp; contact Marcoms@ISUOG.org</a:t>
            </a:r>
          </a:p>
        </p:txBody>
      </p:sp>
      <p:pic>
        <p:nvPicPr>
          <p:cNvPr id="3" name="Picture 2" descr="A red background with a logo&#10;&#10;Description automatically generated">
            <a:extLst>
              <a:ext uri="{FF2B5EF4-FFF2-40B4-BE49-F238E27FC236}">
                <a16:creationId xmlns:a16="http://schemas.microsoft.com/office/drawing/2014/main" id="{392DB43C-5338-978E-F718-27E37DCCC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74280" cy="6858000"/>
          </a:xfrm>
          <a:prstGeom prst="rect">
            <a:avLst/>
          </a:prstGeom>
        </p:spPr>
      </p:pic>
      <p:sp>
        <p:nvSpPr>
          <p:cNvPr id="5" name="TextBox 4">
            <a:extLst>
              <a:ext uri="{FF2B5EF4-FFF2-40B4-BE49-F238E27FC236}">
                <a16:creationId xmlns:a16="http://schemas.microsoft.com/office/drawing/2014/main" id="{4498EDA8-6684-E401-3769-A80D24BB15DF}"/>
              </a:ext>
            </a:extLst>
          </p:cNvPr>
          <p:cNvSpPr txBox="1"/>
          <p:nvPr/>
        </p:nvSpPr>
        <p:spPr>
          <a:xfrm>
            <a:off x="6597993" y="1038694"/>
            <a:ext cx="5136584"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ISUOG Podcast brings together healthcare professionals for interactive and engaging discussions on various topics in the OBGYN field</a:t>
            </a:r>
          </a:p>
          <a:p>
            <a:r>
              <a:rPr lang="en-US" dirty="0">
                <a:latin typeface="Arial" panose="020B0604020202020204" pitchFamily="34" charset="0"/>
                <a:cs typeface="Arial" panose="020B0604020202020204" pitchFamily="34" charset="0"/>
              </a:rPr>
              <a:t>and ultrasound. Each episode features experts who share their insights, expertise, and knowledge. They discuss the challenges, limitations, and innovative solutions within the field.</a:t>
            </a:r>
          </a:p>
        </p:txBody>
      </p:sp>
      <p:sp>
        <p:nvSpPr>
          <p:cNvPr id="11" name="TextBox 10">
            <a:extLst>
              <a:ext uri="{FF2B5EF4-FFF2-40B4-BE49-F238E27FC236}">
                <a16:creationId xmlns:a16="http://schemas.microsoft.com/office/drawing/2014/main" id="{036CC243-B393-982C-A79F-782ACAFF2F00}"/>
              </a:ext>
            </a:extLst>
          </p:cNvPr>
          <p:cNvSpPr txBox="1"/>
          <p:nvPr/>
        </p:nvSpPr>
        <p:spPr>
          <a:xfrm>
            <a:off x="7359255" y="3662247"/>
            <a:ext cx="3614060" cy="375744"/>
          </a:xfrm>
          <a:prstGeom prst="rect">
            <a:avLst/>
          </a:prstGeom>
          <a:noFill/>
        </p:spPr>
        <p:txBody>
          <a:bodyPr wrap="square">
            <a:spAutoFit/>
          </a:bodyPr>
          <a:lstStyle/>
          <a:p>
            <a:pPr marL="0" marR="0" lvl="0" indent="0" algn="l" defTabSz="914400" rtl="0" eaLnBrk="1" fontAlgn="auto" latinLnBrk="0" hangingPunct="0">
              <a:lnSpc>
                <a:spcPts val="2400"/>
              </a:lnSpc>
              <a:spcBef>
                <a:spcPts val="0"/>
              </a:spcBef>
              <a:spcAft>
                <a:spcPts val="0"/>
              </a:spcAft>
              <a:buClrTx/>
              <a:buSzTx/>
              <a:buFontTx/>
              <a:buNone/>
              <a:tabLst/>
              <a:defRPr>
                <a:solidFill>
                  <a:srgbClr val="FFFFFF"/>
                </a:solidFill>
                <a:latin typeface="Arial"/>
                <a:ea typeface="Arial"/>
                <a:cs typeface="Arial"/>
                <a:sym typeface="Arial"/>
              </a:defRPr>
            </a:pPr>
            <a:r>
              <a:rPr kumimoji="0" lang="en-US" sz="1800" b="1" i="1" u="none" strike="noStrike" kern="0" cap="none" spc="0" normalizeH="0" baseline="0" noProof="0" dirty="0">
                <a:ln>
                  <a:noFill/>
                </a:ln>
                <a:solidFill>
                  <a:srgbClr val="C00000"/>
                </a:solidFill>
                <a:effectLst/>
                <a:uLnTx/>
                <a:uFillTx/>
                <a:latin typeface="Arial"/>
                <a:cs typeface="Arial"/>
                <a:sym typeface="Arial"/>
              </a:rPr>
              <a:t> Find us on Spotify or Apple! </a:t>
            </a:r>
          </a:p>
        </p:txBody>
      </p:sp>
      <p:pic>
        <p:nvPicPr>
          <p:cNvPr id="15" name="Picture 14" descr="A qr code with a square in the middle&#10;&#10;Description automatically generated">
            <a:extLst>
              <a:ext uri="{FF2B5EF4-FFF2-40B4-BE49-F238E27FC236}">
                <a16:creationId xmlns:a16="http://schemas.microsoft.com/office/drawing/2014/main" id="{1F54BD26-A059-95D0-E091-38AF4F7BA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579" y="4042370"/>
            <a:ext cx="1797219" cy="1797219"/>
          </a:xfrm>
          <a:prstGeom prst="rect">
            <a:avLst/>
          </a:prstGeom>
        </p:spPr>
      </p:pic>
    </p:spTree>
    <p:extLst>
      <p:ext uri="{BB962C8B-B14F-4D97-AF65-F5344CB8AC3E}">
        <p14:creationId xmlns:p14="http://schemas.microsoft.com/office/powerpoint/2010/main" val="39993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183677" cy="6860201"/>
          </a:xfrm>
          <a:prstGeom prst="rect">
            <a:avLst/>
          </a:prstGeom>
        </p:spPr>
      </p:pic>
      <p:sp>
        <p:nvSpPr>
          <p:cNvPr id="7" name="Title 1"/>
          <p:cNvSpPr>
            <a:spLocks noGrp="1"/>
          </p:cNvSpPr>
          <p:nvPr>
            <p:ph type="title"/>
          </p:nvPr>
        </p:nvSpPr>
        <p:spPr>
          <a:xfrm>
            <a:off x="7553242" y="1724531"/>
            <a:ext cx="4353269" cy="2844800"/>
          </a:xfrm>
        </p:spPr>
        <p:txBody>
          <a:bodyPr>
            <a:normAutofit fontScale="90000"/>
          </a:bodyPr>
          <a:lstStyle/>
          <a:p>
            <a:pPr>
              <a:lnSpc>
                <a:spcPct val="150000"/>
              </a:lnSpc>
            </a:pPr>
            <a:r>
              <a:rPr lang="en-US" sz="2133" dirty="0">
                <a:latin typeface="Arial"/>
                <a:cs typeface="Arial"/>
              </a:rPr>
              <a:t>→ Raise your professional profile</a:t>
            </a:r>
            <a:br>
              <a:rPr lang="en-US" sz="2133" dirty="0"/>
            </a:br>
            <a:r>
              <a:rPr lang="en-US" sz="2133" dirty="0">
                <a:latin typeface="Arial"/>
                <a:cs typeface="Arial"/>
              </a:rPr>
              <a:t>→ Get published in the </a:t>
            </a:r>
            <a:r>
              <a:rPr lang="en-US" sz="2133">
                <a:latin typeface="Arial"/>
                <a:cs typeface="Arial"/>
              </a:rPr>
              <a:t>UOG Journal</a:t>
            </a:r>
            <a:br>
              <a:rPr lang="en-US" sz="2133" dirty="0"/>
            </a:br>
            <a:r>
              <a:rPr lang="en-US" sz="2133" dirty="0">
                <a:latin typeface="Arial"/>
                <a:cs typeface="Arial"/>
              </a:rPr>
              <a:t>→ Receive discounted registration</a:t>
            </a:r>
            <a:br>
              <a:rPr lang="en-US" sz="2133" dirty="0"/>
            </a:br>
            <a:r>
              <a:rPr lang="en-US" sz="2133" dirty="0">
                <a:latin typeface="Arial"/>
                <a:cs typeface="Arial"/>
              </a:rPr>
              <a:t>→ Apply for a Travel Grant</a:t>
            </a:r>
            <a:br>
              <a:rPr lang="en-US" sz="2133" dirty="0"/>
            </a:br>
            <a:r>
              <a:rPr lang="en-US" sz="2133" dirty="0">
                <a:latin typeface="Arial"/>
                <a:cs typeface="Arial"/>
              </a:rPr>
              <a:t>→ Make a difference in the field of ultrasound in OBGYN</a:t>
            </a:r>
          </a:p>
        </p:txBody>
      </p:sp>
      <p:sp>
        <p:nvSpPr>
          <p:cNvPr id="8" name="Rectangle 7"/>
          <p:cNvSpPr/>
          <p:nvPr/>
        </p:nvSpPr>
        <p:spPr>
          <a:xfrm>
            <a:off x="7405151" y="5204724"/>
            <a:ext cx="5017055" cy="748795"/>
          </a:xfrm>
          <a:prstGeom prst="rect">
            <a:avLst/>
          </a:prstGeom>
        </p:spPr>
        <p:txBody>
          <a:bodyPr wrap="square">
            <a:spAutoFit/>
          </a:bodyPr>
          <a:lstStyle/>
          <a:p>
            <a:pPr fontAlgn="base"/>
            <a:r>
              <a:rPr lang="en-GB" sz="2133" b="1" dirty="0">
                <a:solidFill>
                  <a:srgbClr val="000000"/>
                </a:solidFill>
                <a:latin typeface="Arial"/>
                <a:cs typeface="Arial"/>
              </a:rPr>
              <a:t>Submission deadline: </a:t>
            </a:r>
          </a:p>
          <a:p>
            <a:pPr fontAlgn="base"/>
            <a:r>
              <a:rPr lang="en-GB" sz="2133" b="1" dirty="0">
                <a:solidFill>
                  <a:srgbClr val="E30613"/>
                </a:solidFill>
                <a:latin typeface="Arial"/>
                <a:cs typeface="Arial"/>
              </a:rPr>
              <a:t>18 March 2025</a:t>
            </a:r>
          </a:p>
        </p:txBody>
      </p:sp>
      <p:grpSp>
        <p:nvGrpSpPr>
          <p:cNvPr id="10" name="Group 9"/>
          <p:cNvGrpSpPr/>
          <p:nvPr/>
        </p:nvGrpSpPr>
        <p:grpSpPr>
          <a:xfrm>
            <a:off x="9201404" y="4349251"/>
            <a:ext cx="2813481" cy="1649787"/>
            <a:chOff x="6702948" y="3205738"/>
            <a:chExt cx="2110111" cy="1237340"/>
          </a:xfrm>
          <a:effectLst/>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1821" y="3291840"/>
              <a:ext cx="1151238" cy="1151238"/>
            </a:xfrm>
            <a:prstGeom prst="rect">
              <a:avLst/>
            </a:prstGeom>
          </p:spPr>
        </p:pic>
        <p:sp>
          <p:nvSpPr>
            <p:cNvPr id="13" name="TextBox 12"/>
            <p:cNvSpPr txBox="1"/>
            <p:nvPr/>
          </p:nvSpPr>
          <p:spPr>
            <a:xfrm>
              <a:off x="6702948" y="3205738"/>
              <a:ext cx="1063253" cy="315423"/>
            </a:xfrm>
            <a:prstGeom prst="rect">
              <a:avLst/>
            </a:prstGeom>
            <a:noFill/>
          </p:spPr>
          <p:txBody>
            <a:bodyPr wrap="square" rtlCol="0">
              <a:spAutoFit/>
            </a:bodyPr>
            <a:lstStyle/>
            <a:p>
              <a:endParaRPr lang="en-GB" sz="2133" b="1" dirty="0">
                <a:solidFill>
                  <a:schemeClr val="bg1"/>
                </a:solidFill>
                <a:latin typeface="Arial" panose="020B0604020202020204" pitchFamily="34" charset="0"/>
                <a:cs typeface="Arial" panose="020B0604020202020204" pitchFamily="34" charset="0"/>
              </a:endParaRPr>
            </a:p>
          </p:txBody>
        </p:sp>
      </p:grpSp>
      <p:sp>
        <p:nvSpPr>
          <p:cNvPr id="14" name="Rectangle 13"/>
          <p:cNvSpPr/>
          <p:nvPr/>
        </p:nvSpPr>
        <p:spPr>
          <a:xfrm>
            <a:off x="7405151" y="906945"/>
            <a:ext cx="7514608" cy="584775"/>
          </a:xfrm>
          <a:prstGeom prst="rect">
            <a:avLst/>
          </a:prstGeom>
        </p:spPr>
        <p:txBody>
          <a:bodyPr wrap="square">
            <a:spAutoFit/>
          </a:bodyPr>
          <a:lstStyle/>
          <a:p>
            <a:r>
              <a:rPr lang="en-US" sz="3200" b="1" dirty="0">
                <a:solidFill>
                  <a:srgbClr val="E30613"/>
                </a:solidFill>
                <a:latin typeface="Arial" panose="020B0604020202020204" pitchFamily="34" charset="0"/>
                <a:ea typeface="+mj-ea"/>
                <a:cs typeface="Arial" panose="020B0604020202020204" pitchFamily="34" charset="0"/>
              </a:rPr>
              <a:t>Submit your abstract!</a:t>
            </a:r>
          </a:p>
        </p:txBody>
      </p:sp>
    </p:spTree>
    <p:extLst>
      <p:ext uri="{BB962C8B-B14F-4D97-AF65-F5344CB8AC3E}">
        <p14:creationId xmlns:p14="http://schemas.microsoft.com/office/powerpoint/2010/main" val="383227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About</a:t>
            </a: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3100476"/>
            <a:ext cx="5417388"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is a charitable organisation and the leading international society of experts in ultrasound for obstetrics and gynecology.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Society includes Obstetricians and Gynecologists, trainees, medical doctors, scientists, sonographers, radiologists, midwives and other health professionals who work to advance women’s health and well-being globally.  </a:t>
            </a:r>
          </a:p>
        </p:txBody>
      </p:sp>
      <p:sp>
        <p:nvSpPr>
          <p:cNvPr id="10" name="TextBox 9"/>
          <p:cNvSpPr txBox="1"/>
          <p:nvPr/>
        </p:nvSpPr>
        <p:spPr>
          <a:xfrm>
            <a:off x="6950732" y="1344950"/>
            <a:ext cx="4226944" cy="1569660"/>
          </a:xfrm>
          <a:prstGeom prst="rect">
            <a:avLst/>
          </a:prstGeom>
          <a:noFill/>
        </p:spPr>
        <p:txBody>
          <a:bodyPr wrap="square" rtlCol="0">
            <a:spAutoFit/>
          </a:bodyPr>
          <a:lstStyle/>
          <a:p>
            <a:pPr algn="ctr"/>
            <a:r>
              <a:rPr lang="en-GB" sz="2400" b="1" dirty="0">
                <a:solidFill>
                  <a:srgbClr val="EE2329"/>
                </a:solidFill>
                <a:latin typeface="Arial" panose="020B0604020202020204" pitchFamily="34" charset="0"/>
                <a:cs typeface="Arial" panose="020B0604020202020204" pitchFamily="34" charset="0"/>
              </a:rPr>
              <a:t>ISUOG stands for International Society of Ultrasound in Obstetrics and Gynecology</a:t>
            </a:r>
            <a:endParaRPr lang="en-GB" sz="2400" b="1" dirty="0">
              <a:solidFill>
                <a:srgbClr val="EE2329"/>
              </a:solidFill>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034294" cy="6866234"/>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85555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199" y="414069"/>
            <a:ext cx="5784011" cy="707366"/>
          </a:xfrm>
        </p:spPr>
        <p:txBody>
          <a:bodyPr>
            <a:normAutofit lnSpcReduction="100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Our mission</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355510" y="1437882"/>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Our mission is to improve women’s health through the provision, advancement and dissemination of the highest quality education, standards and research information around ultrasound in Obstetrics and Gynecology. </a:t>
            </a:r>
          </a:p>
        </p:txBody>
      </p:sp>
      <p:sp>
        <p:nvSpPr>
          <p:cNvPr id="7" name="Content Placeholder 5"/>
          <p:cNvSpPr txBox="1">
            <a:spLocks/>
          </p:cNvSpPr>
          <p:nvPr/>
        </p:nvSpPr>
        <p:spPr>
          <a:xfrm>
            <a:off x="6172199" y="3489712"/>
            <a:ext cx="5784011" cy="7073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How?</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8" name="TextBox 7"/>
          <p:cNvSpPr txBox="1"/>
          <p:nvPr/>
        </p:nvSpPr>
        <p:spPr>
          <a:xfrm>
            <a:off x="6355510" y="4250649"/>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strive to achieve this through our education and training initiatives, our free access guidelines, advocacy though our events and social media platforms and by inspiring research though our publication and growing our reach. </a:t>
            </a:r>
          </a:p>
        </p:txBody>
      </p:sp>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0502" y="619702"/>
            <a:ext cx="5851697" cy="5566611"/>
          </a:xfrm>
          <a:prstGeom prst="rect">
            <a:avLst/>
          </a:prstGeom>
        </p:spPr>
      </p:pic>
      <p:pic>
        <p:nvPicPr>
          <p:cNvPr id="15" name="Content Placeholder 10"/>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0" y="-1"/>
            <a:ext cx="6259689" cy="6888317"/>
          </a:xfr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409439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048804" y="264323"/>
            <a:ext cx="7984653" cy="803360"/>
          </a:xfrm>
        </p:spPr>
        <p:txBody>
          <a:bodyPr>
            <a:normAutofit/>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Our society is growing</a:t>
            </a:r>
          </a:p>
          <a:p>
            <a:pPr marL="0" indent="0">
              <a:buNone/>
            </a:pPr>
            <a:endParaRPr lang="en-GB" sz="48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17620" y="3326045"/>
            <a:ext cx="5031738" cy="2833405"/>
          </a:xfrm>
          <a:prstGeom prst="rect">
            <a:avLst/>
          </a:prstGeom>
        </p:spPr>
      </p:pic>
      <p:sp>
        <p:nvSpPr>
          <p:cNvPr id="14" name="TextBox 13"/>
          <p:cNvSpPr txBox="1"/>
          <p:nvPr/>
        </p:nvSpPr>
        <p:spPr>
          <a:xfrm>
            <a:off x="5444981" y="1376360"/>
            <a:ext cx="616617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encourage members from all professions in the specialty, at all levels of training, internationally. </a:t>
            </a:r>
          </a:p>
        </p:txBody>
      </p:sp>
      <p:sp>
        <p:nvSpPr>
          <p:cNvPr id="16" name="TextBox 15"/>
          <p:cNvSpPr txBox="1"/>
          <p:nvPr/>
        </p:nvSpPr>
        <p:spPr>
          <a:xfrm>
            <a:off x="5444981" y="2343117"/>
            <a:ext cx="4736862" cy="646331"/>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98% of our members would recommend membership to a colleague </a:t>
            </a:r>
          </a:p>
        </p:txBody>
      </p:sp>
      <p:graphicFrame>
        <p:nvGraphicFramePr>
          <p:cNvPr id="9" name="Chart 8"/>
          <p:cNvGraphicFramePr>
            <a:graphicFrameLocks/>
          </p:cNvGraphicFramePr>
          <p:nvPr>
            <p:extLst>
              <p:ext uri="{D42A27DB-BD31-4B8C-83A1-F6EECF244321}">
                <p14:modId xmlns:p14="http://schemas.microsoft.com/office/powerpoint/2010/main" val="4046144178"/>
              </p:ext>
            </p:extLst>
          </p:nvPr>
        </p:nvGraphicFramePr>
        <p:xfrm>
          <a:off x="806710" y="1271580"/>
          <a:ext cx="4092254" cy="26582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t="-4164" r="-300"/>
          <a:stretch/>
        </p:blipFill>
        <p:spPr>
          <a:xfrm>
            <a:off x="765622" y="4037704"/>
            <a:ext cx="4174429" cy="2498452"/>
          </a:xfrm>
          <a:prstGeom prst="rect">
            <a:avLst/>
          </a:prstGeom>
        </p:spPr>
      </p:pic>
    </p:spTree>
    <p:extLst>
      <p:ext uri="{BB962C8B-B14F-4D97-AF65-F5344CB8AC3E}">
        <p14:creationId xmlns:p14="http://schemas.microsoft.com/office/powerpoint/2010/main" val="71949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33709" y="268049"/>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Membership</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500332" y="1366014"/>
            <a:ext cx="541738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ISUOG membership provides you with access to a wealth of educational resources and experts in their field, but also to a global network of like-minded individuals with a shared passion and vision to improve women’s health.</a:t>
            </a:r>
            <a:endParaRPr lang="en-GB" alt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50505"/>
          <a:stretch/>
        </p:blipFill>
        <p:spPr>
          <a:xfrm>
            <a:off x="6151250" y="-7189"/>
            <a:ext cx="6040750" cy="6865189"/>
          </a:xfrm>
          <a:prstGeom prst="rect">
            <a:avLst/>
          </a:prstGeom>
        </p:spPr>
      </p:pic>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7833" y="5960650"/>
            <a:ext cx="1856652" cy="604288"/>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581" y="5500882"/>
            <a:ext cx="1064056" cy="1064056"/>
          </a:xfrm>
          <a:prstGeom prst="rect">
            <a:avLst/>
          </a:prstGeom>
        </p:spPr>
      </p:pic>
      <p:sp>
        <p:nvSpPr>
          <p:cNvPr id="14" name="TextBox 13"/>
          <p:cNvSpPr txBox="1"/>
          <p:nvPr/>
        </p:nvSpPr>
        <p:spPr>
          <a:xfrm>
            <a:off x="500332" y="3799181"/>
            <a:ext cx="5417388"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Free CME Activities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Discounts to our events and courses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Access to VISUOG chapters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On-demand lectures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An online community forum to network</a:t>
            </a:r>
          </a:p>
        </p:txBody>
      </p:sp>
      <p:sp>
        <p:nvSpPr>
          <p:cNvPr id="15" name="Content Placeholder 5"/>
          <p:cNvSpPr txBox="1">
            <a:spLocks/>
          </p:cNvSpPr>
          <p:nvPr/>
        </p:nvSpPr>
        <p:spPr>
          <a:xfrm>
            <a:off x="683652" y="3038044"/>
            <a:ext cx="4526713" cy="707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sp>
        <p:nvSpPr>
          <p:cNvPr id="17" name="TextBox 16"/>
          <p:cNvSpPr txBox="1"/>
          <p:nvPr/>
        </p:nvSpPr>
        <p:spPr>
          <a:xfrm>
            <a:off x="1328410" y="5571245"/>
            <a:ext cx="4736862" cy="923330"/>
          </a:xfrm>
          <a:prstGeom prst="rect">
            <a:avLst/>
          </a:prstGeom>
          <a:noFill/>
        </p:spPr>
        <p:txBody>
          <a:bodyPr wrap="square" rtlCol="0">
            <a:spAutoFit/>
          </a:bodyPr>
          <a:lstStyle/>
          <a:p>
            <a:r>
              <a:rPr lang="en-GB" b="1" i="1" dirty="0">
                <a:solidFill>
                  <a:srgbClr val="C00000"/>
                </a:solidFill>
                <a:latin typeface="Arial" panose="020B0604020202020204" pitchFamily="34" charset="0"/>
                <a:cs typeface="Arial" panose="020B0604020202020204" pitchFamily="34" charset="0"/>
              </a:rPr>
              <a:t>Join our </a:t>
            </a:r>
          </a:p>
          <a:p>
            <a:r>
              <a:rPr lang="en-GB" b="1" i="1" dirty="0">
                <a:solidFill>
                  <a:srgbClr val="C00000"/>
                </a:solidFill>
                <a:latin typeface="Arial" panose="020B0604020202020204" pitchFamily="34" charset="0"/>
                <a:cs typeface="Arial" panose="020B0604020202020204" pitchFamily="34" charset="0"/>
              </a:rPr>
              <a:t>international</a:t>
            </a:r>
          </a:p>
          <a:p>
            <a:r>
              <a:rPr lang="en-GB" b="1" i="1" dirty="0">
                <a:solidFill>
                  <a:srgbClr val="C00000"/>
                </a:solidFill>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257415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0" y="0"/>
            <a:ext cx="6034295" cy="6833937"/>
          </a:xfrm>
        </p:spPr>
      </p:pic>
      <p:sp>
        <p:nvSpPr>
          <p:cNvPr id="6" name="Content Placeholder 5"/>
          <p:cNvSpPr>
            <a:spLocks noGrp="1"/>
          </p:cNvSpPr>
          <p:nvPr>
            <p:ph sz="half" idx="2"/>
          </p:nvPr>
        </p:nvSpPr>
        <p:spPr>
          <a:xfrm>
            <a:off x="6172199" y="414069"/>
            <a:ext cx="5784011" cy="707366"/>
          </a:xfrm>
        </p:spPr>
        <p:txBody>
          <a:bodyPr>
            <a:normAutofit fontScale="925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Trainee Membership</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6674199" y="1231473"/>
            <a:ext cx="541738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offer free two-year membership through institutions. Ask your institution to email us on </a:t>
            </a:r>
            <a:r>
              <a:rPr lang="en-GB" u="sng" dirty="0">
                <a:solidFill>
                  <a:srgbClr val="680913"/>
                </a:solidFill>
                <a:latin typeface="Arial" panose="020B0604020202020204" pitchFamily="34" charset="0"/>
                <a:cs typeface="Arial" panose="020B0604020202020204" pitchFamily="34" charset="0"/>
              </a:rPr>
              <a:t>info@isuog.org </a:t>
            </a:r>
          </a:p>
        </p:txBody>
      </p:sp>
      <p:sp>
        <p:nvSpPr>
          <p:cNvPr id="8" name="TextBox 7"/>
          <p:cNvSpPr txBox="1"/>
          <p:nvPr/>
        </p:nvSpPr>
        <p:spPr>
          <a:xfrm>
            <a:off x="6485019" y="4873650"/>
            <a:ext cx="5417388"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Online subscription to the UOG Journal.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Reduced fees to our education courses, World Congress and International Symposium events.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Access to over 1000 web resources.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And much more…</a:t>
            </a:r>
          </a:p>
        </p:txBody>
      </p:sp>
      <p:sp>
        <p:nvSpPr>
          <p:cNvPr id="10" name="Content Placeholder 5"/>
          <p:cNvSpPr txBox="1">
            <a:spLocks/>
          </p:cNvSpPr>
          <p:nvPr/>
        </p:nvSpPr>
        <p:spPr>
          <a:xfrm>
            <a:off x="6668339" y="4112513"/>
            <a:ext cx="4526713" cy="7073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rgbClr val="EE2329"/>
                </a:solidFill>
                <a:latin typeface="Arial" panose="020B0604020202020204" pitchFamily="34" charset="0"/>
                <a:ea typeface="Tahoma" panose="020B0604030504040204" pitchFamily="34" charset="0"/>
                <a:cs typeface="Arial" panose="020B0604020202020204" pitchFamily="34" charset="0"/>
              </a:rPr>
              <a:t>Benefits include</a:t>
            </a:r>
          </a:p>
          <a:p>
            <a:pPr marL="0" indent="0">
              <a:buFont typeface="Arial" panose="020B0604020202020204" pitchFamily="34" charset="0"/>
              <a:buNone/>
            </a:pPr>
            <a:endParaRPr lang="en-GB" sz="44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5294" y="2591607"/>
            <a:ext cx="1468416" cy="487538"/>
          </a:xfrm>
          <a:prstGeom prst="rect">
            <a:avLst/>
          </a:prstGeom>
        </p:spPr>
      </p:pic>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8807" y="3366481"/>
            <a:ext cx="1334023" cy="34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t="15850" b="13831"/>
          <a:stretch/>
        </p:blipFill>
        <p:spPr>
          <a:xfrm>
            <a:off x="9526279" y="2619522"/>
            <a:ext cx="1693700" cy="528000"/>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90805" y="3149326"/>
            <a:ext cx="821923" cy="670555"/>
          </a:xfrm>
          <a:prstGeom prst="rect">
            <a:avLst/>
          </a:prstGeom>
        </p:spPr>
      </p:pic>
      <p:pic>
        <p:nvPicPr>
          <p:cNvPr id="19" name="Picture 18" descr="\\ISUOG-DC01\Users$\SMajidulla\My Documents\My Pictures\Logos\norwegian uni.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42770" y="3333240"/>
            <a:ext cx="1315738" cy="4229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51962" y="2469002"/>
            <a:ext cx="783433" cy="607003"/>
          </a:xfrm>
          <a:prstGeom prst="rect">
            <a:avLst/>
          </a:prstGeom>
        </p:spPr>
      </p:pic>
      <p:pic>
        <p:nvPicPr>
          <p:cNvPr id="2" name="Pictur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803" y="0"/>
            <a:ext cx="6129000" cy="6877560"/>
          </a:xfrm>
          <a:prstGeom prst="rect">
            <a:avLst/>
          </a:prstGeom>
        </p:spPr>
      </p:pic>
      <p:pic>
        <p:nvPicPr>
          <p:cNvPr id="15" name="Pictur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31623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708" y="228864"/>
            <a:ext cx="1977905" cy="421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154F83F2-98B5-E97D-AFA7-33F733414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786" y="-67810"/>
            <a:ext cx="9869214" cy="6208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0A3EDB-3646-E898-9E67-BBE69F554E01}"/>
              </a:ext>
            </a:extLst>
          </p:cNvPr>
          <p:cNvSpPr>
            <a:spLocks noGrp="1"/>
          </p:cNvSpPr>
          <p:nvPr/>
        </p:nvSpPr>
        <p:spPr>
          <a:xfrm>
            <a:off x="266935" y="169859"/>
            <a:ext cx="3404375" cy="8572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none">
                <a:solidFill>
                  <a:schemeClr val="tx1"/>
                </a:solidFill>
                <a:latin typeface="Arial" panose="020B0604020202020204" pitchFamily="34" charset="0"/>
                <a:ea typeface="+mj-ea"/>
                <a:cs typeface="Arial" panose="020B0604020202020204" pitchFamily="34" charset="0"/>
              </a:defRPr>
            </a:lvl1pPr>
          </a:lstStyle>
          <a:p>
            <a:pPr algn="r"/>
            <a:r>
              <a:rPr lang="en-US" sz="3200" b="1" dirty="0"/>
              <a:t>SAVE THE DATE</a:t>
            </a:r>
            <a:endParaRPr lang="en-GB" sz="3200" b="1" dirty="0"/>
          </a:p>
        </p:txBody>
      </p:sp>
      <p:sp>
        <p:nvSpPr>
          <p:cNvPr id="4" name="Rectangle 3">
            <a:extLst>
              <a:ext uri="{FF2B5EF4-FFF2-40B4-BE49-F238E27FC236}">
                <a16:creationId xmlns:a16="http://schemas.microsoft.com/office/drawing/2014/main" id="{A8506646-F6CE-A21F-B777-352F6F5C557A}"/>
              </a:ext>
            </a:extLst>
          </p:cNvPr>
          <p:cNvSpPr/>
          <p:nvPr/>
        </p:nvSpPr>
        <p:spPr>
          <a:xfrm>
            <a:off x="266935" y="1264777"/>
            <a:ext cx="4371969" cy="1261884"/>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latin typeface="Arial"/>
                <a:cs typeface="Arial"/>
              </a:rPr>
              <a:t>35th ISUOG World Congress on Ultrasound in Obstetrics and Gynecology</a:t>
            </a:r>
            <a:r>
              <a:rPr lang="es-ES" sz="2800" b="1" dirty="0">
                <a:solidFill>
                  <a:srgbClr val="FF0000"/>
                </a:solidFill>
                <a:latin typeface="Arial"/>
                <a:cs typeface="Arial"/>
              </a:rPr>
              <a:t> </a:t>
            </a:r>
            <a:endParaRPr lang="en-US" sz="2800" b="1" dirty="0">
              <a:solidFill>
                <a:srgbClr val="FF0000"/>
              </a:solidFill>
              <a:latin typeface="Arial"/>
              <a:cs typeface="Arial"/>
            </a:endParaRPr>
          </a:p>
        </p:txBody>
      </p:sp>
      <p:sp>
        <p:nvSpPr>
          <p:cNvPr id="7" name="TextBox 5">
            <a:extLst>
              <a:ext uri="{FF2B5EF4-FFF2-40B4-BE49-F238E27FC236}">
                <a16:creationId xmlns:a16="http://schemas.microsoft.com/office/drawing/2014/main" id="{926E2496-D000-7D16-146B-D4CD0ADCDA5D}"/>
              </a:ext>
            </a:extLst>
          </p:cNvPr>
          <p:cNvSpPr txBox="1"/>
          <p:nvPr/>
        </p:nvSpPr>
        <p:spPr>
          <a:xfrm>
            <a:off x="257578" y="2895389"/>
            <a:ext cx="3973738"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 sz="2400" b="1" dirty="0">
                <a:solidFill>
                  <a:srgbClr val="FF0000"/>
                </a:solidFill>
                <a:latin typeface="Arial"/>
                <a:cs typeface="Segoe UI"/>
              </a:rPr>
              <a:t>Cancún, </a:t>
            </a:r>
            <a:r>
              <a:rPr lang="es-ES" sz="2400" b="1" dirty="0" err="1">
                <a:solidFill>
                  <a:srgbClr val="FF0000"/>
                </a:solidFill>
                <a:latin typeface="Arial"/>
                <a:cs typeface="Segoe UI"/>
              </a:rPr>
              <a:t>Mexico</a:t>
            </a:r>
            <a:r>
              <a:rPr lang="es-ES" sz="2400" dirty="0">
                <a:latin typeface="Arial"/>
                <a:cs typeface="Segoe UI"/>
              </a:rPr>
              <a:t>​</a:t>
            </a:r>
          </a:p>
          <a:p>
            <a:r>
              <a:rPr lang="es-ES" sz="2400" b="1" dirty="0">
                <a:solidFill>
                  <a:srgbClr val="FF0000"/>
                </a:solidFill>
                <a:latin typeface="Arial"/>
                <a:cs typeface="Segoe UI"/>
              </a:rPr>
              <a:t>14-17 </a:t>
            </a:r>
            <a:r>
              <a:rPr lang="es-ES" sz="2400" b="1" dirty="0" err="1">
                <a:solidFill>
                  <a:srgbClr val="FF0000"/>
                </a:solidFill>
                <a:latin typeface="Arial"/>
                <a:cs typeface="Segoe UI"/>
              </a:rPr>
              <a:t>September</a:t>
            </a:r>
            <a:r>
              <a:rPr lang="es-ES" sz="2400" b="1" dirty="0">
                <a:solidFill>
                  <a:srgbClr val="FF0000"/>
                </a:solidFill>
                <a:latin typeface="Arial"/>
                <a:cs typeface="Segoe UI"/>
              </a:rPr>
              <a:t> 2025</a:t>
            </a:r>
          </a:p>
        </p:txBody>
      </p:sp>
      <p:sp>
        <p:nvSpPr>
          <p:cNvPr id="8" name="Rectangle 7">
            <a:extLst>
              <a:ext uri="{FF2B5EF4-FFF2-40B4-BE49-F238E27FC236}">
                <a16:creationId xmlns:a16="http://schemas.microsoft.com/office/drawing/2014/main" id="{1BA8009F-486F-2433-5343-DAD4A961BC35}"/>
              </a:ext>
            </a:extLst>
          </p:cNvPr>
          <p:cNvSpPr/>
          <p:nvPr/>
        </p:nvSpPr>
        <p:spPr>
          <a:xfrm>
            <a:off x="245343" y="4225583"/>
            <a:ext cx="3985974" cy="1169551"/>
          </a:xfrm>
          <a:prstGeom prst="rect">
            <a:avLst/>
          </a:prstGeom>
          <a:solidFill>
            <a:srgbClr val="EDEDED"/>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fontAlgn="base"/>
            <a:r>
              <a:rPr lang="en-GB" sz="1400" b="1" dirty="0">
                <a:solidFill>
                  <a:srgbClr val="000000"/>
                </a:solidFill>
                <a:latin typeface="Arial"/>
                <a:cs typeface="Arial"/>
              </a:rPr>
              <a:t>Key Dates:</a:t>
            </a:r>
          </a:p>
          <a:p>
            <a:r>
              <a:rPr lang="en-GB" sz="1400" dirty="0">
                <a:solidFill>
                  <a:srgbClr val="000000"/>
                </a:solidFill>
                <a:latin typeface="Arial"/>
                <a:cs typeface="Arial"/>
              </a:rPr>
              <a:t>Abstract submission opens: 11 October 2024</a:t>
            </a:r>
            <a:endParaRPr lang="en-US" sz="1400" dirty="0">
              <a:solidFill>
                <a:srgbClr val="000000"/>
              </a:solidFill>
              <a:latin typeface="Arial" panose="020B0604020202020204" pitchFamily="34" charset="0"/>
              <a:cs typeface="Arial" panose="020B0604020202020204" pitchFamily="34" charset="0"/>
            </a:endParaRPr>
          </a:p>
          <a:p>
            <a:pPr fontAlgn="base"/>
            <a:r>
              <a:rPr lang="en-GB" sz="1400" dirty="0">
                <a:solidFill>
                  <a:srgbClr val="000000"/>
                </a:solidFill>
                <a:latin typeface="Arial"/>
                <a:cs typeface="Arial"/>
              </a:rPr>
              <a:t>Abstract submission deadline: 18 March 2025</a:t>
            </a:r>
          </a:p>
          <a:p>
            <a:pPr fontAlgn="base"/>
            <a:r>
              <a:rPr lang="en-GB" sz="1400" dirty="0">
                <a:solidFill>
                  <a:srgbClr val="000000"/>
                </a:solidFill>
                <a:latin typeface="Arial"/>
                <a:cs typeface="Arial"/>
              </a:rPr>
              <a:t>Early bird registration deadline: 14 July 2025</a:t>
            </a:r>
            <a:endParaRPr lang="en-GB" sz="1400" dirty="0">
              <a:solidFill>
                <a:srgbClr val="000000"/>
              </a:solidFill>
              <a:highlight>
                <a:srgbClr val="FFFF00"/>
              </a:highlight>
              <a:latin typeface="Arial" panose="020B0604020202020204" pitchFamily="34" charset="0"/>
              <a:cs typeface="Arial" panose="020B0604020202020204" pitchFamily="34" charset="0"/>
            </a:endParaRPr>
          </a:p>
          <a:p>
            <a:pPr fontAlgn="base"/>
            <a:r>
              <a:rPr lang="en-GB" sz="1400" dirty="0">
                <a:solidFill>
                  <a:srgbClr val="000000"/>
                </a:solidFill>
                <a:latin typeface="Arial"/>
                <a:cs typeface="Arial"/>
              </a:rPr>
              <a:t>Pre-Congress courses: 13 September 2025</a:t>
            </a:r>
            <a:endParaRPr lang="en-US" sz="1400" i="0" dirty="0">
              <a:solidFill>
                <a:srgbClr val="000000"/>
              </a:solidFill>
              <a:effectLst/>
              <a:latin typeface="Arial"/>
              <a:cs typeface="Arial"/>
            </a:endParaRPr>
          </a:p>
        </p:txBody>
      </p:sp>
      <p:pic>
        <p:nvPicPr>
          <p:cNvPr id="1028" name="Picture 4" descr="A qr code with a square and square in the middle&#10;&#10;Description automatically generated">
            <a:extLst>
              <a:ext uri="{FF2B5EF4-FFF2-40B4-BE49-F238E27FC236}">
                <a16:creationId xmlns:a16="http://schemas.microsoft.com/office/drawing/2014/main" id="{2C463A37-6F02-F8DC-A9AB-49086B7B90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1706" y="4141501"/>
            <a:ext cx="1334294" cy="133429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BC1F042C-395A-35A4-BD5C-9DA5C3B34A75}"/>
              </a:ext>
            </a:extLst>
          </p:cNvPr>
          <p:cNvCxnSpPr>
            <a:cxnSpLocks/>
          </p:cNvCxnSpPr>
          <p:nvPr/>
        </p:nvCxnSpPr>
        <p:spPr>
          <a:xfrm>
            <a:off x="347639" y="915015"/>
            <a:ext cx="3323671"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12640AA1-7309-665D-F080-A01E693CCF97}"/>
              </a:ext>
            </a:extLst>
          </p:cNvPr>
          <p:cNvSpPr/>
          <p:nvPr/>
        </p:nvSpPr>
        <p:spPr>
          <a:xfrm>
            <a:off x="-1917" y="6140966"/>
            <a:ext cx="12193917" cy="731045"/>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black and white logo&#10;&#10;Description automatically generated">
            <a:extLst>
              <a:ext uri="{FF2B5EF4-FFF2-40B4-BE49-F238E27FC236}">
                <a16:creationId xmlns:a16="http://schemas.microsoft.com/office/drawing/2014/main" id="{2A303DF4-D1F1-4E7B-D01F-F884F7F971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1972" y="6182017"/>
            <a:ext cx="1868376" cy="608103"/>
          </a:xfrm>
          <a:prstGeom prst="rect">
            <a:avLst/>
          </a:prstGeom>
        </p:spPr>
      </p:pic>
    </p:spTree>
    <p:extLst>
      <p:ext uri="{BB962C8B-B14F-4D97-AF65-F5344CB8AC3E}">
        <p14:creationId xmlns:p14="http://schemas.microsoft.com/office/powerpoint/2010/main" val="208628055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917720" y="0"/>
            <a:ext cx="6274280" cy="6858000"/>
          </a:xfrm>
          <a:prstGeom prst="rect">
            <a:avLst/>
          </a:prstGeom>
          <a:solidFill>
            <a:srgbClr val="D8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sz="half" idx="2"/>
          </p:nvPr>
        </p:nvSpPr>
        <p:spPr>
          <a:xfrm>
            <a:off x="133709" y="268049"/>
            <a:ext cx="5784011" cy="707366"/>
          </a:xfrm>
        </p:spPr>
        <p:txBody>
          <a:bodyPr>
            <a:normAutofit lnSpcReduction="10000"/>
          </a:bodyPr>
          <a:lstStyle/>
          <a:p>
            <a:pPr marL="0" indent="0" algn="ctr">
              <a:buNone/>
            </a:pPr>
            <a:r>
              <a:rPr lang="en-GB" sz="4800" b="1" dirty="0">
                <a:solidFill>
                  <a:srgbClr val="FF0000"/>
                </a:solidFill>
                <a:latin typeface="Arial" panose="020B0604020202020204" pitchFamily="34" charset="0"/>
                <a:ea typeface="Tahoma" panose="020B0604030504040204" pitchFamily="34" charset="0"/>
                <a:cs typeface="Arial" panose="020B0604020202020204" pitchFamily="34" charset="0"/>
              </a:rPr>
              <a:t>Research</a:t>
            </a:r>
          </a:p>
          <a:p>
            <a:pPr marL="0" indent="0">
              <a:buNone/>
            </a:pPr>
            <a:endParaRPr lang="en-GB" sz="4400" b="1" dirty="0">
              <a:latin typeface="Arial" panose="020B0604020202020204" pitchFamily="34" charset="0"/>
              <a:cs typeface="Arial" panose="020B0604020202020204" pitchFamily="34" charset="0"/>
            </a:endParaRPr>
          </a:p>
        </p:txBody>
      </p:sp>
      <p:sp>
        <p:nvSpPr>
          <p:cNvPr id="9" name="TextBox 8"/>
          <p:cNvSpPr txBox="1"/>
          <p:nvPr/>
        </p:nvSpPr>
        <p:spPr>
          <a:xfrm>
            <a:off x="317021" y="1336343"/>
            <a:ext cx="5417388" cy="2308324"/>
          </a:xfrm>
          <a:prstGeom prst="rect">
            <a:avLst/>
          </a:prstGeom>
          <a:noFill/>
        </p:spPr>
        <p:txBody>
          <a:bodyPr wrap="square" rtlCol="0">
            <a:spAutoFit/>
          </a:bodyPr>
          <a:lstStyle/>
          <a:p>
            <a:r>
              <a:rPr lang="en-GB" altLang="en-US" dirty="0">
                <a:latin typeface="Arial" panose="020B0604020202020204" pitchFamily="34" charset="0"/>
                <a:cs typeface="Arial" panose="020B0604020202020204" pitchFamily="34" charset="0"/>
              </a:rPr>
              <a:t>Our Journal, </a:t>
            </a:r>
            <a:r>
              <a:rPr lang="en-GB" altLang="en-US" i="1" dirty="0">
                <a:latin typeface="Arial" panose="020B0604020202020204" pitchFamily="34" charset="0"/>
                <a:cs typeface="Arial" panose="020B0604020202020204" pitchFamily="34" charset="0"/>
              </a:rPr>
              <a:t>Ultrasound in Obstetrics &amp; Gynecology </a:t>
            </a:r>
            <a:r>
              <a:rPr lang="en-GB" altLang="en-US" dirty="0">
                <a:latin typeface="Arial" panose="020B0604020202020204" pitchFamily="34" charset="0"/>
                <a:cs typeface="Arial" panose="020B0604020202020204" pitchFamily="34" charset="0"/>
              </a:rPr>
              <a:t>is the leading peer-reviewed journal on imaging within the field of obstetrics and gynecology.</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The UOG journal includes monthly systematic reviews, referee commentaries and expert perspectives.</a:t>
            </a:r>
          </a:p>
        </p:txBody>
      </p:sp>
      <p:sp>
        <p:nvSpPr>
          <p:cNvPr id="8" name="TextBox 7"/>
          <p:cNvSpPr txBox="1"/>
          <p:nvPr/>
        </p:nvSpPr>
        <p:spPr>
          <a:xfrm>
            <a:off x="212436" y="3819508"/>
            <a:ext cx="5705283"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Have your work published in the UOG, the average Altmetric score was 106 for our top 10 articles in 2022</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02" y="4616293"/>
            <a:ext cx="1231452" cy="424850"/>
          </a:xfrm>
          <a:prstGeom prst="rect">
            <a:avLst/>
          </a:prstGeom>
        </p:spPr>
      </p:pic>
      <p:sp>
        <p:nvSpPr>
          <p:cNvPr id="18" name="Rectangular Callout 17"/>
          <p:cNvSpPr/>
          <p:nvPr/>
        </p:nvSpPr>
        <p:spPr>
          <a:xfrm>
            <a:off x="6356964" y="460985"/>
            <a:ext cx="1079608" cy="991913"/>
          </a:xfrm>
          <a:prstGeom prst="wedgeRectCallout">
            <a:avLst>
              <a:gd name="adj1" fmla="val 20401"/>
              <a:gd name="adj2" fmla="val 67351"/>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Impact factor 6.1</a:t>
            </a:r>
          </a:p>
        </p:txBody>
      </p:sp>
      <p:sp>
        <p:nvSpPr>
          <p:cNvPr id="31" name="Rectangular Callout 30"/>
          <p:cNvSpPr/>
          <p:nvPr/>
        </p:nvSpPr>
        <p:spPr>
          <a:xfrm>
            <a:off x="7605239" y="344430"/>
            <a:ext cx="1079608" cy="991913"/>
          </a:xfrm>
          <a:prstGeom prst="wedgeRectCallout">
            <a:avLst>
              <a:gd name="adj1" fmla="val 20401"/>
              <a:gd name="adj2" fmla="val 68565"/>
            </a:avLst>
          </a:prstGeom>
          <a:solidFill>
            <a:srgbClr val="680913"/>
          </a:solidFill>
          <a:ln>
            <a:solidFill>
              <a:srgbClr val="680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6.2 million article downloads in 2023</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5171" y="2084208"/>
            <a:ext cx="2793217" cy="3978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 name="Rectangular Callout 31"/>
          <p:cNvSpPr/>
          <p:nvPr/>
        </p:nvSpPr>
        <p:spPr>
          <a:xfrm>
            <a:off x="8868158" y="152680"/>
            <a:ext cx="1079608" cy="991913"/>
          </a:xfrm>
          <a:prstGeom prst="wedgeRectCallout">
            <a:avLst>
              <a:gd name="adj1" fmla="val 22630"/>
              <a:gd name="adj2" fmla="val 68564"/>
            </a:avLst>
          </a:prstGeom>
          <a:solidFill>
            <a:srgbClr val="EE2329"/>
          </a:solidFill>
          <a:ln>
            <a:solidFill>
              <a:srgbClr val="EE23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leading peer-reviewed journal</a:t>
            </a:r>
          </a:p>
        </p:txBody>
      </p:sp>
      <p:pic>
        <p:nvPicPr>
          <p:cNvPr id="35" name="Picture 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702" y="5191597"/>
            <a:ext cx="4702741" cy="1224672"/>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6686" y="1730828"/>
            <a:ext cx="3262764" cy="468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068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5"/>
          <p:cNvSpPr>
            <a:spLocks noGrp="1"/>
          </p:cNvSpPr>
          <p:nvPr>
            <p:ph sz="half" idx="2"/>
          </p:nvPr>
        </p:nvSpPr>
        <p:spPr>
          <a:xfrm>
            <a:off x="199843" y="362733"/>
            <a:ext cx="5784011" cy="707366"/>
          </a:xfrm>
        </p:spPr>
        <p:txBody>
          <a:bodyPr>
            <a:normAutofit fontScale="92500"/>
          </a:bodyPr>
          <a:lstStyle/>
          <a:p>
            <a:pPr marL="0" indent="0" algn="ctr">
              <a:buNone/>
            </a:pPr>
            <a:r>
              <a:rPr lang="en-GB" sz="4800" b="1" dirty="0">
                <a:solidFill>
                  <a:srgbClr val="EE2329"/>
                </a:solidFill>
                <a:latin typeface="Arial" panose="020B0604020202020204" pitchFamily="34" charset="0"/>
                <a:ea typeface="Tahoma" panose="020B0604030504040204" pitchFamily="34" charset="0"/>
                <a:cs typeface="Arial" panose="020B0604020202020204" pitchFamily="34" charset="0"/>
              </a:rPr>
              <a:t>Practice Guidelines</a:t>
            </a:r>
          </a:p>
          <a:p>
            <a:pPr marL="0" indent="0">
              <a:buNone/>
            </a:pPr>
            <a:endParaRPr lang="en-GB" sz="4400" b="1" dirty="0">
              <a:latin typeface="Arial" panose="020B0604020202020204" pitchFamily="34" charset="0"/>
              <a:cs typeface="Arial" panose="020B0604020202020204" pitchFamily="34" charset="0"/>
            </a:endParaRPr>
          </a:p>
        </p:txBody>
      </p:sp>
      <p:sp>
        <p:nvSpPr>
          <p:cNvPr id="4" name="TextBox 3"/>
          <p:cNvSpPr txBox="1"/>
          <p:nvPr/>
        </p:nvSpPr>
        <p:spPr>
          <a:xfrm>
            <a:off x="320363" y="1271699"/>
            <a:ext cx="5158854"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ISUOG Clinical Standards Committee (CSC) develops Practice Guidelines and Consensus Statements providing recommendations on how to improve and standardise medical care</a:t>
            </a:r>
          </a:p>
        </p:txBody>
      </p:sp>
      <p:sp>
        <p:nvSpPr>
          <p:cNvPr id="15" name="TextBox 14"/>
          <p:cNvSpPr txBox="1"/>
          <p:nvPr/>
        </p:nvSpPr>
        <p:spPr>
          <a:xfrm>
            <a:off x="1009934" y="2683489"/>
            <a:ext cx="5158854" cy="923330"/>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15 Practice guidelines </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11 Consensus statements</a:t>
            </a:r>
          </a:p>
          <a:p>
            <a:pPr marL="285750" indent="-285750">
              <a:buFont typeface="Wingdings" panose="05000000000000000000" pitchFamily="2" charset="2"/>
              <a:buChar char="ü"/>
            </a:pPr>
            <a:r>
              <a:rPr lang="en-GB" dirty="0">
                <a:latin typeface="Arial" panose="020B0604020202020204" pitchFamily="34" charset="0"/>
                <a:cs typeface="Arial" panose="020B0604020202020204" pitchFamily="34" charset="0"/>
              </a:rPr>
              <a:t>Translations in over 18 languages</a:t>
            </a: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847"/>
          <a:stretch/>
        </p:blipFill>
        <p:spPr>
          <a:xfrm>
            <a:off x="536836" y="3890629"/>
            <a:ext cx="2438608" cy="2659159"/>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5444" y="3890629"/>
            <a:ext cx="2447115" cy="2693026"/>
          </a:xfrm>
          <a:prstGeom prst="rect">
            <a:avLst/>
          </a:prstGeom>
        </p:spPr>
      </p:pic>
      <p:pic>
        <p:nvPicPr>
          <p:cNvPr id="7" name="Picture 6" descr="Screen Clipping"/>
          <p:cNvPicPr>
            <a:picLocks noChangeAspect="1"/>
          </p:cNvPicPr>
          <p:nvPr/>
        </p:nvPicPr>
        <p:blipFill rotWithShape="1">
          <a:blip r:embed="rId4" cstate="screen">
            <a:extLst>
              <a:ext uri="{28A0092B-C50C-407E-A947-70E740481C1C}">
                <a14:useLocalDpi xmlns:a14="http://schemas.microsoft.com/office/drawing/2010/main"/>
              </a:ext>
            </a:extLst>
          </a:blip>
          <a:srcRect l="-271"/>
          <a:stretch/>
        </p:blipFill>
        <p:spPr>
          <a:xfrm>
            <a:off x="5983854" y="0"/>
            <a:ext cx="6124222" cy="68580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158" y="6162272"/>
            <a:ext cx="1856652" cy="604288"/>
          </a:xfrm>
          <a:prstGeom prst="rect">
            <a:avLst/>
          </a:prstGeom>
        </p:spPr>
      </p:pic>
    </p:spTree>
    <p:extLst>
      <p:ext uri="{BB962C8B-B14F-4D97-AF65-F5344CB8AC3E}">
        <p14:creationId xmlns:p14="http://schemas.microsoft.com/office/powerpoint/2010/main" val="1327218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953</Words>
  <Application>Microsoft Office PowerPoint</Application>
  <PresentationFormat>Widescreen</PresentationFormat>
  <Paragraphs>105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 Semibold</vt:lpstr>
      <vt:lpstr>Wingdings</vt:lpstr>
      <vt:lpstr>Office Theme</vt:lpstr>
      <vt:lpstr>WELCOME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Training Online Program</vt:lpstr>
      <vt:lpstr>PowerPoint Presentation</vt:lpstr>
      <vt:lpstr>PowerPoint Presentation</vt:lpstr>
      <vt:lpstr>PowerPoint Presentation</vt:lpstr>
      <vt:lpstr>PowerPoint Presentation</vt:lpstr>
      <vt:lpstr>→ Raise your professional profile → Get published in the UOG Journal → Receive discounted registration → Apply for a Travel Grant → Make a difference in the field of ultrasound in OBGYN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Isabelle Piris</dc:creator>
  <cp:lastModifiedBy>Tiffany Amalia Hionas</cp:lastModifiedBy>
  <cp:revision>81</cp:revision>
  <dcterms:created xsi:type="dcterms:W3CDTF">2021-01-14T18:09:07Z</dcterms:created>
  <dcterms:modified xsi:type="dcterms:W3CDTF">2024-10-14T11:34:29Z</dcterms:modified>
</cp:coreProperties>
</file>