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OpenDyslexic" panose="020B0604020202020204" charset="0"/>
      <p:regular r:id="rId6"/>
    </p:embeddedFont>
    <p:embeddedFont>
      <p:font typeface="Roboto 1" panose="020B0604020202020204" charset="0"/>
      <p:regular r:id="rId7"/>
    </p:embeddedFont>
    <p:embeddedFont>
      <p:font typeface="Roboto 1 Bold" panose="020B0604020202020204" charset="0"/>
      <p:regular r:id="rId8"/>
    </p:embeddedFont>
    <p:embeddedFont>
      <p:font typeface="Roboto 2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AC29E-9BFA-445B-899D-BDD37D05F7CF}" v="8" dt="2025-03-11T16:49:12.304"/>
    <p1510:client id="{89BB7D4A-B4F8-BFA5-C5CF-E8E7F1AB38A0}" v="133" dt="2025-03-11T16:29:18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12847" y="-212847"/>
            <a:ext cx="10287000" cy="10712694"/>
          </a:xfrm>
          <a:custGeom>
            <a:avLst/>
            <a:gdLst/>
            <a:ahLst/>
            <a:cxnLst/>
            <a:rect l="l" t="t" r="r" b="b"/>
            <a:pathLst>
              <a:path w="10287000" h="10712694">
                <a:moveTo>
                  <a:pt x="0" y="0"/>
                </a:moveTo>
                <a:lnTo>
                  <a:pt x="10287000" y="0"/>
                </a:lnTo>
                <a:lnTo>
                  <a:pt x="10287000" y="10712694"/>
                </a:lnTo>
                <a:lnTo>
                  <a:pt x="0" y="1071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620" r="-43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38648">
            <a:off x="128113" y="9302357"/>
            <a:ext cx="983790" cy="903470"/>
          </a:xfrm>
          <a:custGeom>
            <a:avLst/>
            <a:gdLst/>
            <a:ahLst/>
            <a:cxnLst/>
            <a:rect l="l" t="t" r="r" b="b"/>
            <a:pathLst>
              <a:path w="983790" h="903470">
                <a:moveTo>
                  <a:pt x="0" y="0"/>
                </a:moveTo>
                <a:lnTo>
                  <a:pt x="983790" y="0"/>
                </a:lnTo>
                <a:lnTo>
                  <a:pt x="983790" y="903470"/>
                </a:lnTo>
                <a:lnTo>
                  <a:pt x="0" y="903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425661">
            <a:off x="-244068" y="6050688"/>
            <a:ext cx="3114371" cy="2860101"/>
          </a:xfrm>
          <a:custGeom>
            <a:avLst/>
            <a:gdLst/>
            <a:ahLst/>
            <a:cxnLst/>
            <a:rect l="l" t="t" r="r" b="b"/>
            <a:pathLst>
              <a:path w="3114371" h="2860101">
                <a:moveTo>
                  <a:pt x="0" y="0"/>
                </a:moveTo>
                <a:lnTo>
                  <a:pt x="3114371" y="0"/>
                </a:lnTo>
                <a:lnTo>
                  <a:pt x="3114371" y="2860101"/>
                </a:lnTo>
                <a:lnTo>
                  <a:pt x="0" y="2860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24676">
            <a:off x="1455854" y="8383117"/>
            <a:ext cx="3114371" cy="2860101"/>
          </a:xfrm>
          <a:custGeom>
            <a:avLst/>
            <a:gdLst/>
            <a:ahLst/>
            <a:cxnLst/>
            <a:rect l="l" t="t" r="r" b="b"/>
            <a:pathLst>
              <a:path w="3114371" h="2860101">
                <a:moveTo>
                  <a:pt x="0" y="0"/>
                </a:moveTo>
                <a:lnTo>
                  <a:pt x="3114371" y="0"/>
                </a:lnTo>
                <a:lnTo>
                  <a:pt x="3114371" y="2860101"/>
                </a:lnTo>
                <a:lnTo>
                  <a:pt x="0" y="2860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263382" y="9119949"/>
            <a:ext cx="2766297" cy="900351"/>
          </a:xfrm>
          <a:custGeom>
            <a:avLst/>
            <a:gdLst/>
            <a:ahLst/>
            <a:cxnLst/>
            <a:rect l="l" t="t" r="r" b="b"/>
            <a:pathLst>
              <a:path w="2766297" h="900351">
                <a:moveTo>
                  <a:pt x="0" y="0"/>
                </a:moveTo>
                <a:lnTo>
                  <a:pt x="2766297" y="0"/>
                </a:lnTo>
                <a:lnTo>
                  <a:pt x="2766297" y="900351"/>
                </a:lnTo>
                <a:lnTo>
                  <a:pt x="0" y="9003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8881" y="459925"/>
            <a:ext cx="1692043" cy="1851798"/>
          </a:xfrm>
          <a:custGeom>
            <a:avLst/>
            <a:gdLst/>
            <a:ahLst/>
            <a:cxnLst/>
            <a:rect l="l" t="t" r="r" b="b"/>
            <a:pathLst>
              <a:path w="1692043" h="1851798">
                <a:moveTo>
                  <a:pt x="0" y="0"/>
                </a:moveTo>
                <a:lnTo>
                  <a:pt x="1692043" y="0"/>
                </a:lnTo>
                <a:lnTo>
                  <a:pt x="1692043" y="1851799"/>
                </a:lnTo>
                <a:lnTo>
                  <a:pt x="0" y="1851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74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3442387"/>
            <a:ext cx="10712694" cy="6844613"/>
          </a:xfrm>
          <a:custGeom>
            <a:avLst/>
            <a:gdLst/>
            <a:ahLst/>
            <a:cxnLst/>
            <a:rect l="l" t="t" r="r" b="b"/>
            <a:pathLst>
              <a:path w="10712694" h="6844613">
                <a:moveTo>
                  <a:pt x="0" y="0"/>
                </a:moveTo>
                <a:lnTo>
                  <a:pt x="10712694" y="0"/>
                </a:lnTo>
                <a:lnTo>
                  <a:pt x="10712694" y="6844613"/>
                </a:lnTo>
                <a:lnTo>
                  <a:pt x="0" y="6844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</a:blip>
            <a:stretch>
              <a:fillRect l="-3702" t="-51678" r="-42991" b="-13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25473" y="9160190"/>
            <a:ext cx="4657127" cy="706981"/>
            <a:chOff x="0" y="0"/>
            <a:chExt cx="1114726" cy="1862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4726" cy="186201"/>
            </a:xfrm>
            <a:custGeom>
              <a:avLst/>
              <a:gdLst/>
              <a:ahLst/>
              <a:cxnLst/>
              <a:rect l="l" t="t" r="r" b="b"/>
              <a:pathLst>
                <a:path w="1114726" h="186201">
                  <a:moveTo>
                    <a:pt x="20121" y="0"/>
                  </a:moveTo>
                  <a:lnTo>
                    <a:pt x="1094606" y="0"/>
                  </a:lnTo>
                  <a:cubicBezTo>
                    <a:pt x="1099942" y="0"/>
                    <a:pt x="1105060" y="2120"/>
                    <a:pt x="1108833" y="5893"/>
                  </a:cubicBezTo>
                  <a:cubicBezTo>
                    <a:pt x="1112607" y="9667"/>
                    <a:pt x="1114726" y="14784"/>
                    <a:pt x="1114726" y="20121"/>
                  </a:cubicBezTo>
                  <a:lnTo>
                    <a:pt x="1114726" y="166080"/>
                  </a:lnTo>
                  <a:cubicBezTo>
                    <a:pt x="1114726" y="171416"/>
                    <a:pt x="1112607" y="176534"/>
                    <a:pt x="1108833" y="180308"/>
                  </a:cubicBezTo>
                  <a:cubicBezTo>
                    <a:pt x="1105060" y="184081"/>
                    <a:pt x="1099942" y="186201"/>
                    <a:pt x="1094606" y="186201"/>
                  </a:cubicBezTo>
                  <a:lnTo>
                    <a:pt x="20121" y="186201"/>
                  </a:lnTo>
                  <a:cubicBezTo>
                    <a:pt x="14784" y="186201"/>
                    <a:pt x="9667" y="184081"/>
                    <a:pt x="5893" y="180308"/>
                  </a:cubicBezTo>
                  <a:cubicBezTo>
                    <a:pt x="2120" y="176534"/>
                    <a:pt x="0" y="171416"/>
                    <a:pt x="0" y="166080"/>
                  </a:cubicBezTo>
                  <a:lnTo>
                    <a:pt x="0" y="20121"/>
                  </a:lnTo>
                  <a:cubicBezTo>
                    <a:pt x="0" y="14784"/>
                    <a:pt x="2120" y="9667"/>
                    <a:pt x="5893" y="5893"/>
                  </a:cubicBezTo>
                  <a:cubicBezTo>
                    <a:pt x="9667" y="2120"/>
                    <a:pt x="14784" y="0"/>
                    <a:pt x="20121" y="0"/>
                  </a:cubicBezTo>
                  <a:close/>
                </a:path>
              </a:pathLst>
            </a:custGeom>
            <a:solidFill>
              <a:srgbClr val="E30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4726" cy="243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81128" y="2733788"/>
            <a:ext cx="9055423" cy="1050948"/>
            <a:chOff x="0" y="0"/>
            <a:chExt cx="2163542" cy="2510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3542" cy="251095"/>
            </a:xfrm>
            <a:custGeom>
              <a:avLst/>
              <a:gdLst/>
              <a:ahLst/>
              <a:cxnLst/>
              <a:rect l="l" t="t" r="r" b="b"/>
              <a:pathLst>
                <a:path w="2163542" h="251095">
                  <a:moveTo>
                    <a:pt x="9404" y="0"/>
                  </a:moveTo>
                  <a:lnTo>
                    <a:pt x="2154137" y="0"/>
                  </a:lnTo>
                  <a:cubicBezTo>
                    <a:pt x="2156632" y="0"/>
                    <a:pt x="2159024" y="991"/>
                    <a:pt x="2160787" y="2754"/>
                  </a:cubicBezTo>
                  <a:cubicBezTo>
                    <a:pt x="2162551" y="4518"/>
                    <a:pt x="2163542" y="6910"/>
                    <a:pt x="2163542" y="9404"/>
                  </a:cubicBezTo>
                  <a:lnTo>
                    <a:pt x="2163542" y="241690"/>
                  </a:lnTo>
                  <a:cubicBezTo>
                    <a:pt x="2163542" y="244185"/>
                    <a:pt x="2162551" y="246577"/>
                    <a:pt x="2160787" y="248340"/>
                  </a:cubicBezTo>
                  <a:cubicBezTo>
                    <a:pt x="2159024" y="250104"/>
                    <a:pt x="2156632" y="251095"/>
                    <a:pt x="2154137" y="251095"/>
                  </a:cubicBezTo>
                  <a:lnTo>
                    <a:pt x="9404" y="251095"/>
                  </a:lnTo>
                  <a:cubicBezTo>
                    <a:pt x="6910" y="251095"/>
                    <a:pt x="4518" y="250104"/>
                    <a:pt x="2754" y="248340"/>
                  </a:cubicBezTo>
                  <a:cubicBezTo>
                    <a:pt x="991" y="246577"/>
                    <a:pt x="0" y="244185"/>
                    <a:pt x="0" y="241690"/>
                  </a:cubicBezTo>
                  <a:lnTo>
                    <a:pt x="0" y="9404"/>
                  </a:lnTo>
                  <a:cubicBezTo>
                    <a:pt x="0" y="6910"/>
                    <a:pt x="991" y="4518"/>
                    <a:pt x="2754" y="2754"/>
                  </a:cubicBezTo>
                  <a:cubicBezTo>
                    <a:pt x="4518" y="991"/>
                    <a:pt x="6910" y="0"/>
                    <a:pt x="9404" y="0"/>
                  </a:cubicBezTo>
                  <a:close/>
                </a:path>
              </a:pathLst>
            </a:custGeom>
            <a:solidFill>
              <a:srgbClr val="E305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63542" cy="28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8881" y="2797002"/>
            <a:ext cx="8735432" cy="881658"/>
            <a:chOff x="0" y="-57150"/>
            <a:chExt cx="11647218" cy="1175542"/>
          </a:xfrm>
        </p:grpSpPr>
        <p:sp>
          <p:nvSpPr>
            <p:cNvPr id="16" name="Freeform 16"/>
            <p:cNvSpPr/>
            <p:nvPr/>
          </p:nvSpPr>
          <p:spPr>
            <a:xfrm>
              <a:off x="27038" y="652034"/>
              <a:ext cx="320038" cy="466358"/>
            </a:xfrm>
            <a:custGeom>
              <a:avLst/>
              <a:gdLst/>
              <a:ahLst/>
              <a:cxnLst/>
              <a:rect l="l" t="t" r="r" b="b"/>
              <a:pathLst>
                <a:path w="320038" h="466358">
                  <a:moveTo>
                    <a:pt x="0" y="0"/>
                  </a:moveTo>
                  <a:lnTo>
                    <a:pt x="320038" y="0"/>
                  </a:lnTo>
                  <a:lnTo>
                    <a:pt x="320038" y="466358"/>
                  </a:lnTo>
                  <a:lnTo>
                    <a:pt x="0" y="466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1092402" cy="523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2"/>
                </a:lnSpc>
              </a:pPr>
              <a:r>
                <a:rPr lang="es-E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The </a:t>
              </a:r>
              <a:r>
                <a:rPr lang="es-ES" sz="2301" err="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leading</a:t>
              </a:r>
              <a:r>
                <a:rPr lang="es-E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s-ES" sz="2301" err="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event</a:t>
              </a:r>
              <a:r>
                <a:rPr lang="es-E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 </a:t>
              </a:r>
              <a:r>
                <a:rPr lang="es-ES" sz="2301" err="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on</a:t>
              </a:r>
              <a:r>
                <a:rPr lang="es-E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 Ultrasound in Obstetrics and Gynecology</a:t>
              </a:r>
              <a:endParaRPr lang="en-US" sz="2301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54816" y="594884"/>
              <a:ext cx="11092402" cy="523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2"/>
                </a:lnSpc>
              </a:pPr>
              <a:r>
                <a:rPr lang="en-U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Cancun Center, Cancun, Mexico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30724" y="6804599"/>
            <a:ext cx="4657127" cy="1622878"/>
            <a:chOff x="0" y="0"/>
            <a:chExt cx="1640813" cy="359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40813" cy="359819"/>
            </a:xfrm>
            <a:custGeom>
              <a:avLst/>
              <a:gdLst/>
              <a:ahLst/>
              <a:cxnLst/>
              <a:rect l="l" t="t" r="r" b="b"/>
              <a:pathLst>
                <a:path w="1640813" h="359819">
                  <a:moveTo>
                    <a:pt x="13670" y="0"/>
                  </a:moveTo>
                  <a:lnTo>
                    <a:pt x="1627143" y="0"/>
                  </a:lnTo>
                  <a:cubicBezTo>
                    <a:pt x="1634693" y="0"/>
                    <a:pt x="1640813" y="6120"/>
                    <a:pt x="1640813" y="13670"/>
                  </a:cubicBezTo>
                  <a:lnTo>
                    <a:pt x="1640813" y="346150"/>
                  </a:lnTo>
                  <a:cubicBezTo>
                    <a:pt x="1640813" y="353699"/>
                    <a:pt x="1634693" y="359819"/>
                    <a:pt x="1627143" y="359819"/>
                  </a:cubicBezTo>
                  <a:lnTo>
                    <a:pt x="13670" y="359819"/>
                  </a:lnTo>
                  <a:cubicBezTo>
                    <a:pt x="6120" y="359819"/>
                    <a:pt x="0" y="353699"/>
                    <a:pt x="0" y="346150"/>
                  </a:cubicBezTo>
                  <a:lnTo>
                    <a:pt x="0" y="13670"/>
                  </a:lnTo>
                  <a:cubicBezTo>
                    <a:pt x="0" y="6120"/>
                    <a:pt x="6120" y="0"/>
                    <a:pt x="13670" y="0"/>
                  </a:cubicBezTo>
                  <a:close/>
                </a:path>
              </a:pathLst>
            </a:custGeom>
            <a:solidFill>
              <a:srgbClr val="6300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640813" cy="416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2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856088" y="6892182"/>
            <a:ext cx="1643873" cy="1447711"/>
          </a:xfrm>
          <a:custGeom>
            <a:avLst/>
            <a:gdLst/>
            <a:ahLst/>
            <a:cxnLst/>
            <a:rect l="l" t="t" r="r" b="b"/>
            <a:pathLst>
              <a:path w="1534966" h="1317280">
                <a:moveTo>
                  <a:pt x="0" y="0"/>
                </a:moveTo>
                <a:lnTo>
                  <a:pt x="1534967" y="0"/>
                </a:lnTo>
                <a:lnTo>
                  <a:pt x="1534967" y="1317280"/>
                </a:lnTo>
                <a:lnTo>
                  <a:pt x="0" y="1317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942759" y="783997"/>
            <a:ext cx="8758099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Roboto 2"/>
                <a:ea typeface="Roboto 2"/>
              </a:rPr>
              <a:t>ISUOG WORLD CONGRESS ON ULTRASOUND IN OBSTETRICS AND GYNECOLOGY</a:t>
            </a:r>
            <a:endParaRPr lang="en-US" dirty="0"/>
          </a:p>
          <a:p>
            <a:pPr algn="l"/>
            <a:r>
              <a:rPr lang="en-US" sz="2500" dirty="0">
                <a:solidFill>
                  <a:srgbClr val="FFFFFF"/>
                </a:solidFill>
                <a:latin typeface="OpenDyslexic"/>
                <a:ea typeface="OpenDyslexic"/>
                <a:cs typeface="OpenDyslexic"/>
                <a:sym typeface="OpenDyslexic"/>
              </a:rPr>
              <a:t>CANCUN, MEXICO </a:t>
            </a:r>
            <a:r>
              <a:rPr lang="es-ES" sz="2500" dirty="0">
                <a:solidFill>
                  <a:srgbClr val="FFFFFF"/>
                </a:solidFill>
                <a:latin typeface="OpenDyslexic"/>
                <a:ea typeface="OpenDyslexic"/>
                <a:cs typeface="OpenDyslexic"/>
                <a:sym typeface="OpenDyslexic"/>
              </a:rPr>
              <a:t>14-17 SEPTEMBER 2025</a:t>
            </a:r>
            <a:endParaRPr lang="en-US" sz="2500" dirty="0">
              <a:solidFill>
                <a:srgbClr val="FFFFFF"/>
              </a:solidFill>
              <a:latin typeface="OpenDyslexic"/>
              <a:ea typeface="OpenDyslexic"/>
              <a:cs typeface="OpenDyslexic"/>
              <a:sym typeface="OpenDyslex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279337" y="6953487"/>
            <a:ext cx="5932734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800" b="1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IMPORTANT DATE:</a:t>
            </a:r>
            <a:endParaRPr lang="en-US" sz="2400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EARLY BIRD REGISTRATION 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DEADLINE: 14 JULY 2025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79337" y="1485900"/>
            <a:ext cx="633837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s-ES" sz="2800" b="1" err="1">
                <a:solidFill>
                  <a:srgbClr val="E30513"/>
                </a:solidFill>
                <a:latin typeface="Roboto 1 Bold"/>
                <a:ea typeface="Roboto 1 Bold"/>
                <a:cs typeface="Roboto 1 Bold"/>
                <a:sym typeface="Roboto 1 Bold"/>
              </a:rPr>
              <a:t>Why</a:t>
            </a:r>
            <a:r>
              <a:rPr lang="es-ES" sz="2800" b="1">
                <a:solidFill>
                  <a:srgbClr val="E30513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s-ES" sz="2800" b="1" err="1">
                <a:solidFill>
                  <a:srgbClr val="E30513"/>
                </a:solidFill>
                <a:latin typeface="Roboto 1 Bold"/>
                <a:ea typeface="Roboto 1 Bold"/>
                <a:cs typeface="Roboto 1 Bold"/>
                <a:sym typeface="Roboto 1 Bold"/>
              </a:rPr>
              <a:t>attend</a:t>
            </a:r>
            <a:r>
              <a:rPr lang="es-ES" sz="2800" b="1">
                <a:solidFill>
                  <a:srgbClr val="E30513"/>
                </a:solidFill>
                <a:latin typeface="Roboto 1 Bold"/>
                <a:ea typeface="Roboto 1 Bold"/>
                <a:cs typeface="Roboto 1 Bold"/>
                <a:sym typeface="Roboto 1 Bold"/>
              </a:rPr>
              <a:t> ISUOG 2025?</a:t>
            </a:r>
            <a:endParaRPr lang="en-US" sz="2800" b="1">
              <a:solidFill>
                <a:srgbClr val="E30513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822992" y="9282891"/>
            <a:ext cx="3065382" cy="39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GB" sz="200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R</a:t>
            </a:r>
            <a:r>
              <a:rPr lang="en-US" sz="200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EGISTER NOW!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49072" y="8442763"/>
            <a:ext cx="3328928" cy="285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*Deadline will not be extended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642301-6D56-2F88-1B76-F0A4B91F6DDC}"/>
              </a:ext>
            </a:extLst>
          </p:cNvPr>
          <p:cNvSpPr txBox="1"/>
          <p:nvPr/>
        </p:nvSpPr>
        <p:spPr>
          <a:xfrm>
            <a:off x="11129763" y="2540181"/>
            <a:ext cx="6899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Roboto 1" panose="020B0604020202020204" charset="0"/>
                <a:ea typeface="Roboto 1" panose="020B0604020202020204" charset="0"/>
              </a:rPr>
              <a:t>4 days </a:t>
            </a:r>
            <a:r>
              <a:rPr lang="en-US" sz="2400">
                <a:latin typeface="Roboto 1" panose="020B0604020202020204" charset="0"/>
                <a:ea typeface="Roboto 1" panose="020B0604020202020204" charset="0"/>
              </a:rPr>
              <a:t>of high-quality scientific program content</a:t>
            </a:r>
          </a:p>
          <a:p>
            <a:endParaRPr lang="en-US" sz="240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>
                <a:latin typeface="Roboto 1" panose="020B0604020202020204" charset="0"/>
                <a:ea typeface="Roboto 1" panose="020B0604020202020204" charset="0"/>
              </a:rPr>
              <a:t>Multiple parallel sessions </a:t>
            </a:r>
            <a:r>
              <a:rPr lang="en-US" sz="2400">
                <a:latin typeface="Roboto 1" panose="020B0604020202020204" charset="0"/>
                <a:ea typeface="Roboto 1" panose="020B0604020202020204" charset="0"/>
              </a:rPr>
              <a:t>on topics within obstetrics and gynecology</a:t>
            </a:r>
          </a:p>
          <a:p>
            <a:endParaRPr lang="en-US" sz="240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>
                <a:latin typeface="Roboto 1" panose="020B0604020202020204" charset="0"/>
                <a:ea typeface="Roboto 1" panose="020B0604020202020204" charset="0"/>
              </a:rPr>
              <a:t>Scan demonstrations</a:t>
            </a:r>
            <a:r>
              <a:rPr lang="en-US" sz="2400">
                <a:latin typeface="Roboto 1" panose="020B0604020202020204" charset="0"/>
                <a:ea typeface="Roboto 1" panose="020B0604020202020204" charset="0"/>
              </a:rPr>
              <a:t>, workshops, masterclasses</a:t>
            </a:r>
          </a:p>
          <a:p>
            <a:endParaRPr lang="en-US" sz="240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>
                <a:latin typeface="Roboto 1" panose="020B0604020202020204" charset="0"/>
                <a:ea typeface="Roboto 1" panose="020B0604020202020204" charset="0"/>
              </a:rPr>
              <a:t>Exhibition hall </a:t>
            </a:r>
            <a:r>
              <a:rPr lang="en-US" sz="2400">
                <a:latin typeface="Roboto 1" panose="020B0604020202020204" charset="0"/>
                <a:ea typeface="Roboto 1" panose="020B0604020202020204" charset="0"/>
              </a:rPr>
              <a:t>with industry leaders</a:t>
            </a:r>
          </a:p>
          <a:p>
            <a:endParaRPr lang="en-US" sz="240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>
                <a:latin typeface="Roboto 1" panose="020B0604020202020204" charset="0"/>
                <a:ea typeface="Roboto 1" panose="020B0604020202020204" charset="0"/>
              </a:rPr>
              <a:t>Opportunities to network </a:t>
            </a:r>
            <a:r>
              <a:rPr lang="en-US" sz="2400">
                <a:latin typeface="Roboto 1" panose="020B0604020202020204" charset="0"/>
                <a:ea typeface="Roboto 1" panose="020B0604020202020204" charset="0"/>
              </a:rPr>
              <a:t>with international peers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FC773B-F4F4-1E2A-5239-81369AA4AC7D}"/>
              </a:ext>
            </a:extLst>
          </p:cNvPr>
          <p:cNvSpPr txBox="1"/>
          <p:nvPr/>
        </p:nvSpPr>
        <p:spPr>
          <a:xfrm>
            <a:off x="1066800" y="9791700"/>
            <a:ext cx="704357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Please note that the official language of the Congress is </a:t>
            </a:r>
            <a:r>
              <a:rPr lang="en-US" sz="1900" b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English</a:t>
            </a:r>
          </a:p>
        </p:txBody>
      </p:sp>
      <p:pic>
        <p:nvPicPr>
          <p:cNvPr id="1026" name="Picture 2" descr="A qr code with a square and square in the middle&#10;&#10;Description automatically generated">
            <a:extLst>
              <a:ext uri="{FF2B5EF4-FFF2-40B4-BE49-F238E27FC236}">
                <a16:creationId xmlns:a16="http://schemas.microsoft.com/office/drawing/2014/main" id="{5DB76C3C-A28E-A50B-1D1F-A682FBC8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810500"/>
            <a:ext cx="2138363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3" ma:contentTypeDescription="Create a new document." ma:contentTypeScope="" ma:versionID="e967bc795b8240352affde84080922b4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2cd03395ba01778838de867e3d883ef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7C9347-4D20-4B21-874C-F3EBC476F7C5}">
  <ds:schemaRefs>
    <ds:schemaRef ds:uri="32d959d4-bd39-4a03-8053-226e0a73a35d"/>
    <ds:schemaRef ds:uri="529e9ab6-e64a-4274-8205-6df2ae55b0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C8FD4C-B6F8-4195-9709-896D9C4ECF80}">
  <ds:schemaRefs>
    <ds:schemaRef ds:uri="32d959d4-bd39-4a03-8053-226e0a73a35d"/>
    <ds:schemaRef ds:uri="529e9ab6-e64a-4274-8205-6df2ae55b03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005EE1-42B4-4AE4-B8FE-2B25E7296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 1</vt:lpstr>
      <vt:lpstr>Roboto 2</vt:lpstr>
      <vt:lpstr>Arial</vt:lpstr>
      <vt:lpstr>Calibri</vt:lpstr>
      <vt:lpstr>OpenDyslexic</vt:lpstr>
      <vt:lpstr>Roboto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Abstract slide 2025</dc:title>
  <dc:creator>Iona Elliott-Johnson</dc:creator>
  <cp:lastModifiedBy>Melanie Atobrah-Kyeremeh</cp:lastModifiedBy>
  <cp:revision>2</cp:revision>
  <dcterms:created xsi:type="dcterms:W3CDTF">2006-08-16T00:00:00Z</dcterms:created>
  <dcterms:modified xsi:type="dcterms:W3CDTF">2025-03-26T12:35:18Z</dcterms:modified>
  <dc:identifier>DAGc79tTa3w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  <property fmtid="{D5CDD505-2E9C-101B-9397-08002B2CF9AE}" pid="3" name="MediaServiceImageTags">
    <vt:lpwstr/>
  </property>
</Properties>
</file>