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09" r:id="rId2"/>
    <p:sldId id="340" r:id="rId3"/>
    <p:sldId id="344" r:id="rId4"/>
    <p:sldId id="352" r:id="rId5"/>
    <p:sldId id="353" r:id="rId6"/>
    <p:sldId id="354" r:id="rId7"/>
    <p:sldId id="355" r:id="rId8"/>
    <p:sldId id="357" r:id="rId9"/>
    <p:sldId id="358" r:id="rId10"/>
    <p:sldId id="359" r:id="rId11"/>
    <p:sldId id="351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0F3FB"/>
    <a:srgbClr val="DEDDDA"/>
    <a:srgbClr val="E6B9B8"/>
    <a:srgbClr val="DAD8D4"/>
    <a:srgbClr val="EADEE7"/>
    <a:srgbClr val="E2E1DE"/>
    <a:srgbClr val="445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8" autoAdjust="0"/>
    <p:restoredTop sz="90681" autoAdjust="0"/>
  </p:normalViewPr>
  <p:slideViewPr>
    <p:cSldViewPr snapToObjects="1">
      <p:cViewPr>
        <p:scale>
          <a:sx n="100" d="100"/>
          <a:sy n="100" d="100"/>
        </p:scale>
        <p:origin x="73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4A78E-3EE6-460E-BAE4-6F39EE78D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8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68B560A-BEAC-4283-BA72-462A12258657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333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11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6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30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716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081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15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26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43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74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759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BDF1-9D91-4E9D-A985-AB887679A1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3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0954-41DC-4048-AD49-8681FC5FE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6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81B3-F320-46FA-959C-EC02D7CB87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6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0C07-FBAB-45EA-9EA0-0F846D884E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2D02-3FAE-4A94-B744-96C0B90960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72DF-3394-4394-872F-F7B9D8F0B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4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DFD-8525-4B64-A219-C894CA0970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7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2F23-2806-4EF2-802D-8768E9DA9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1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8C17-ACF6-4ED4-9A33-6E121EB4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7FF1-7836-416C-83DA-F5E58369D5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3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225B-4AA4-4B8F-984C-A32A5D582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4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A2C6E-5D53-48DC-9A64-03C283442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07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84118" y="1086763"/>
            <a:ext cx="79216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3200" b="1" dirty="0" smtClean="0">
                <a:latin typeface="+mj-lt"/>
              </a:rPr>
              <a:t>UOG Journal Club: </a:t>
            </a:r>
            <a:r>
              <a:rPr lang="en-GB" sz="3200" b="1" dirty="0" smtClean="0">
                <a:latin typeface="+mj-lt"/>
              </a:rPr>
              <a:t>July</a:t>
            </a:r>
            <a:r>
              <a:rPr lang="tr-TR" sz="3200" b="1" dirty="0" smtClean="0">
                <a:latin typeface="+mj-lt"/>
              </a:rPr>
              <a:t> </a:t>
            </a:r>
            <a:r>
              <a:rPr lang="en-GB" sz="3200" b="1" dirty="0" smtClean="0">
                <a:latin typeface="+mj-lt"/>
              </a:rPr>
              <a:t>201</a:t>
            </a:r>
            <a:r>
              <a:rPr lang="tr-TR" sz="3200" b="1" dirty="0" smtClean="0">
                <a:latin typeface="+mj-lt"/>
              </a:rPr>
              <a:t>9</a:t>
            </a:r>
            <a:endParaRPr lang="en-GB" sz="3200" b="1" dirty="0" smtClean="0">
              <a:latin typeface="+mj-lt"/>
            </a:endParaRPr>
          </a:p>
        </p:txBody>
      </p:sp>
      <p:pic>
        <p:nvPicPr>
          <p:cNvPr id="3076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8" y="4941168"/>
            <a:ext cx="1805331" cy="14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95412" y="1910442"/>
            <a:ext cx="7993012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Diagnostic accuracy of saline contrast sonohysterography </a:t>
            </a:r>
            <a:r>
              <a:rPr lang="en-GB" sz="2200" b="1" dirty="0" smtClean="0">
                <a:solidFill>
                  <a:srgbClr val="FF0000"/>
                </a:solidFill>
                <a:latin typeface="+mj-lt"/>
              </a:rPr>
              <a:t>in</a:t>
            </a:r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 detect</a:t>
            </a:r>
            <a:r>
              <a:rPr lang="en-GB" sz="2200" b="1" dirty="0" err="1" smtClean="0">
                <a:solidFill>
                  <a:srgbClr val="FF0000"/>
                </a:solidFill>
                <a:latin typeface="+mj-lt"/>
              </a:rPr>
              <a:t>ing</a:t>
            </a:r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endometrial polyps in women with postmenopausal bleeding: a systematic review and meta-analysis </a:t>
            </a:r>
            <a:endParaRPr lang="en-US" sz="22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843808" y="5294579"/>
            <a:ext cx="496855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latin typeface="+mj-lt"/>
              </a:rPr>
              <a:t>Journal Club slides prepared by </a:t>
            </a:r>
            <a:endParaRPr lang="en-GB" dirty="0" smtClean="0">
              <a:latin typeface="+mj-lt"/>
            </a:endParaRPr>
          </a:p>
          <a:p>
            <a:pPr eaLnBrk="1" hangingPunct="1">
              <a:defRPr/>
            </a:pPr>
            <a:r>
              <a:rPr lang="en-GB" dirty="0" smtClean="0">
                <a:latin typeface="+mj-lt"/>
              </a:rPr>
              <a:t>Dr </a:t>
            </a:r>
            <a:r>
              <a:rPr lang="en-GB" dirty="0" smtClean="0">
                <a:latin typeface="+mj-lt"/>
              </a:rPr>
              <a:t>Erkan </a:t>
            </a:r>
            <a:r>
              <a:rPr lang="en-GB" dirty="0" smtClean="0">
                <a:latin typeface="+mj-lt"/>
              </a:rPr>
              <a:t>Kalafat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(UOG </a:t>
            </a:r>
            <a:r>
              <a:rPr lang="en-GB" dirty="0" smtClean="0">
                <a:latin typeface="+mj-lt"/>
              </a:rPr>
              <a:t>Editor for Trainees)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34383" y="3501008"/>
            <a:ext cx="8621093" cy="11387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GB" sz="2000" dirty="0" smtClean="0">
                <a:latin typeface="+mj-lt"/>
              </a:rPr>
              <a:t>A. J</a:t>
            </a:r>
            <a:r>
              <a:rPr lang="en-GB" sz="2000" dirty="0" smtClean="0">
                <a:latin typeface="+mj-lt"/>
              </a:rPr>
              <a:t>. Vroom, A. Timmermans, M. Y. </a:t>
            </a:r>
            <a:r>
              <a:rPr lang="en-GB" sz="2000" dirty="0" err="1" smtClean="0">
                <a:latin typeface="+mj-lt"/>
              </a:rPr>
              <a:t>Bongers</a:t>
            </a:r>
            <a:r>
              <a:rPr lang="en-GB" sz="2000" dirty="0" smtClean="0">
                <a:latin typeface="+mj-lt"/>
              </a:rPr>
              <a:t>, E. </a:t>
            </a:r>
            <a:r>
              <a:rPr lang="en-GB" sz="2000" dirty="0" smtClean="0">
                <a:latin typeface="+mj-lt"/>
              </a:rPr>
              <a:t>van </a:t>
            </a:r>
            <a:r>
              <a:rPr lang="en-GB" sz="2000" dirty="0">
                <a:latin typeface="+mj-lt"/>
              </a:rPr>
              <a:t>d</a:t>
            </a:r>
            <a:r>
              <a:rPr lang="en-GB" sz="2000" dirty="0" smtClean="0">
                <a:latin typeface="+mj-lt"/>
              </a:rPr>
              <a:t>en </a:t>
            </a:r>
            <a:r>
              <a:rPr lang="en-GB" sz="2000" dirty="0" err="1" smtClean="0">
                <a:latin typeface="+mj-lt"/>
              </a:rPr>
              <a:t>Heuvel</a:t>
            </a:r>
            <a:r>
              <a:rPr lang="en-GB" sz="2000" dirty="0">
                <a:latin typeface="+mj-lt"/>
              </a:rPr>
              <a:t>,</a:t>
            </a:r>
            <a:r>
              <a:rPr lang="en-GB" sz="2000" dirty="0" smtClean="0">
                <a:latin typeface="+mj-lt"/>
              </a:rPr>
              <a:t> </a:t>
            </a: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GB" sz="2000" dirty="0" smtClean="0">
                <a:latin typeface="+mj-lt"/>
              </a:rPr>
              <a:t>P</a:t>
            </a:r>
            <a:r>
              <a:rPr lang="en-GB" sz="2000" dirty="0" smtClean="0">
                <a:latin typeface="+mj-lt"/>
              </a:rPr>
              <a:t>. M. A. J. </a:t>
            </a:r>
            <a:r>
              <a:rPr lang="en-GB" sz="2000" dirty="0" err="1" smtClean="0">
                <a:latin typeface="+mj-lt"/>
              </a:rPr>
              <a:t>Geomini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and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N. </a:t>
            </a:r>
            <a:r>
              <a:rPr lang="en-GB" sz="2000" dirty="0" smtClean="0">
                <a:latin typeface="+mj-lt"/>
              </a:rPr>
              <a:t>van </a:t>
            </a:r>
            <a:r>
              <a:rPr lang="en-GB" sz="2000" dirty="0" err="1" smtClean="0">
                <a:latin typeface="+mj-lt"/>
              </a:rPr>
              <a:t>Hanegem</a:t>
            </a:r>
            <a:endParaRPr lang="en-GB" sz="2000" dirty="0" smtClean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endParaRPr lang="en-US" sz="1000" dirty="0" smtClean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US" i="1" dirty="0" smtClean="0">
                <a:latin typeface="+mj-lt"/>
              </a:rPr>
              <a:t>Volume </a:t>
            </a:r>
            <a:r>
              <a:rPr lang="en-US" i="1" dirty="0" smtClean="0">
                <a:latin typeface="+mj-lt"/>
              </a:rPr>
              <a:t>54, </a:t>
            </a:r>
            <a:r>
              <a:rPr lang="en-US" i="1" dirty="0" smtClean="0">
                <a:latin typeface="+mj-lt"/>
              </a:rPr>
              <a:t>Issue </a:t>
            </a:r>
            <a:r>
              <a:rPr lang="en-US" i="1" dirty="0" smtClean="0">
                <a:latin typeface="+mj-lt"/>
              </a:rPr>
              <a:t>1, </a:t>
            </a:r>
            <a:r>
              <a:rPr lang="en-US" i="1" dirty="0" smtClean="0">
                <a:latin typeface="+mj-lt"/>
              </a:rPr>
              <a:t>pages </a:t>
            </a:r>
            <a:r>
              <a:rPr lang="en-US" i="1" dirty="0" smtClean="0">
                <a:latin typeface="+mj-lt"/>
              </a:rPr>
              <a:t>26-32</a:t>
            </a:r>
            <a:endParaRPr lang="en-US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195922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DISCUSSION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4911" y="2564904"/>
            <a:ext cx="8631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SCSH </a:t>
            </a:r>
            <a:r>
              <a:rPr lang="en-US" sz="2000" dirty="0"/>
              <a:t>can be considered as a method to stratify women with PMB for further </a:t>
            </a:r>
            <a:r>
              <a:rPr lang="en-GB" sz="2000" dirty="0"/>
              <a:t>diagnostic workup and </a:t>
            </a:r>
            <a:r>
              <a:rPr lang="en-GB" sz="2000" dirty="0" smtClean="0"/>
              <a:t>treatment with hysteroscopy,</a:t>
            </a:r>
            <a:r>
              <a:rPr lang="en-US" sz="2000" dirty="0" smtClean="0"/>
              <a:t> </a:t>
            </a:r>
            <a:r>
              <a:rPr lang="en-US" sz="2000" dirty="0"/>
              <a:t>provided that the examination is of optimal quality.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</a:t>
            </a:r>
            <a:r>
              <a:rPr lang="en-GB" sz="2000" dirty="0"/>
              <a:t>women without suspicion of </a:t>
            </a:r>
            <a:r>
              <a:rPr lang="en-GB" sz="2000" dirty="0" smtClean="0"/>
              <a:t>a </a:t>
            </a:r>
            <a:r>
              <a:rPr lang="en-GB" sz="2000" dirty="0" err="1" smtClean="0"/>
              <a:t>polypoid</a:t>
            </a:r>
            <a:r>
              <a:rPr lang="en-GB" sz="2000" dirty="0" smtClean="0"/>
              <a:t> </a:t>
            </a:r>
            <a:r>
              <a:rPr lang="en-GB" sz="2000" dirty="0"/>
              <a:t>lesion on SCSH and with a benign </a:t>
            </a:r>
            <a:r>
              <a:rPr lang="en-GB" sz="2000" dirty="0" smtClean="0"/>
              <a:t>endometrial sample</a:t>
            </a:r>
            <a:r>
              <a:rPr lang="en-GB" sz="2000" dirty="0"/>
              <a:t>, expectant management should be considered</a:t>
            </a:r>
            <a:r>
              <a:rPr lang="en-GB" sz="2000" dirty="0" smtClean="0"/>
              <a:t>.</a:t>
            </a:r>
          </a:p>
          <a:p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The results of this meta-anaylsis do not apply to women with PMB using </a:t>
            </a:r>
            <a:r>
              <a:rPr lang="tr-TR" sz="2000" dirty="0" smtClean="0"/>
              <a:t>tamoxifen</a:t>
            </a:r>
            <a:r>
              <a:rPr lang="en-GB" sz="2000" dirty="0" smtClean="0"/>
              <a:t>.</a:t>
            </a:r>
            <a:endParaRPr lang="tr-T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757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32789" y="2034336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POINTS FOR DISCUSSION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85293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Reasons for SCSH having superior specificity in women with PMB compared </a:t>
            </a:r>
            <a:r>
              <a:rPr lang="en-US" sz="2000" dirty="0" smtClean="0"/>
              <a:t>with </a:t>
            </a:r>
            <a:r>
              <a:rPr lang="en-US" sz="2000" dirty="0" smtClean="0"/>
              <a:t>women of all ages with abnormal uterine </a:t>
            </a:r>
            <a:r>
              <a:rPr lang="en-US" sz="2000" dirty="0" smtClean="0"/>
              <a:t>bleeding.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Pros and cons of using SCSH as first-line diagnostic test for </a:t>
            </a:r>
            <a:r>
              <a:rPr lang="en-US" sz="2000" dirty="0" smtClean="0"/>
              <a:t>PMB.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would you expect the results (sensitivity and specificity) to change if routine transvaginal ultrasonography was compared to histopathology and hysteroscopy in this </a:t>
            </a:r>
            <a:r>
              <a:rPr lang="en-US" sz="2000" dirty="0" smtClean="0"/>
              <a:t>review ?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7246" y="836712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chemeClr val="bg1"/>
                </a:solidFill>
              </a:rPr>
              <a:t>Diagnostic accuracy of saline contrast sonohysterography </a:t>
            </a:r>
            <a:r>
              <a:rPr lang="en-GB" sz="1400" b="1" i="1" dirty="0" smtClean="0">
                <a:solidFill>
                  <a:schemeClr val="bg1"/>
                </a:solidFill>
              </a:rPr>
              <a:t>in</a:t>
            </a:r>
            <a:r>
              <a:rPr lang="en-GB" sz="1400" b="1" i="1" dirty="0" smtClean="0">
                <a:solidFill>
                  <a:schemeClr val="bg1"/>
                </a:solidFill>
              </a:rPr>
              <a:t> detecting </a:t>
            </a:r>
            <a:r>
              <a:rPr lang="en-GB" sz="1400" b="1" i="1" dirty="0">
                <a:solidFill>
                  <a:schemeClr val="bg1"/>
                </a:solidFill>
              </a:rPr>
              <a:t>endometrial polyps in women with postmenopausal bleeding</a:t>
            </a:r>
            <a:r>
              <a:rPr lang="en-GB" sz="1400" b="1" i="1" dirty="0" smtClean="0">
                <a:solidFill>
                  <a:schemeClr val="bg1"/>
                </a:solidFill>
              </a:rPr>
              <a:t>: </a:t>
            </a:r>
            <a:r>
              <a:rPr lang="en-GB" sz="1400" b="1" i="1" dirty="0">
                <a:solidFill>
                  <a:schemeClr val="bg1"/>
                </a:solidFill>
              </a:rPr>
              <a:t>systematic review and meta-analysis</a:t>
            </a:r>
            <a:endParaRPr lang="en-US" sz="1400" b="1" i="1" kern="0" dirty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, UO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G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756" y="2384757"/>
            <a:ext cx="479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Approximately, </a:t>
            </a:r>
            <a:r>
              <a:rPr lang="tr-TR" dirty="0"/>
              <a:t>o</a:t>
            </a:r>
            <a:r>
              <a:rPr lang="en-US" dirty="0" smtClean="0"/>
              <a:t>ne out of ten women with postmenopausal bleeding (PMB) have underlying endometrial </a:t>
            </a:r>
            <a:r>
              <a:rPr lang="en-US" dirty="0" smtClean="0"/>
              <a:t>malignancy.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1920" y="6179312"/>
            <a:ext cx="437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from</a:t>
            </a:r>
            <a:r>
              <a:rPr lang="en-US" sz="800" dirty="0"/>
              <a:t>: Clarke </a:t>
            </a:r>
            <a:r>
              <a:rPr lang="en-US" sz="800" dirty="0" smtClean="0"/>
              <a:t>MA, </a:t>
            </a:r>
            <a:r>
              <a:rPr lang="en-US" sz="800" dirty="0"/>
              <a:t>Long </a:t>
            </a:r>
            <a:r>
              <a:rPr lang="en-US" sz="800" dirty="0" smtClean="0"/>
              <a:t>BJ, </a:t>
            </a:r>
            <a:r>
              <a:rPr lang="en-US" sz="800" dirty="0"/>
              <a:t>Del Mar </a:t>
            </a:r>
            <a:r>
              <a:rPr lang="en-US" sz="800" dirty="0" err="1"/>
              <a:t>Morillo</a:t>
            </a:r>
            <a:r>
              <a:rPr lang="en-US" sz="800" dirty="0"/>
              <a:t> </a:t>
            </a:r>
            <a:r>
              <a:rPr lang="en-US" sz="800" dirty="0" smtClean="0"/>
              <a:t>A, </a:t>
            </a:r>
            <a:r>
              <a:rPr lang="en-US" sz="800" dirty="0" err="1"/>
              <a:t>Arbyn</a:t>
            </a:r>
            <a:r>
              <a:rPr lang="en-US" sz="800" dirty="0"/>
              <a:t> </a:t>
            </a:r>
            <a:r>
              <a:rPr lang="en-US" sz="800" dirty="0" smtClean="0"/>
              <a:t>M, </a:t>
            </a:r>
            <a:r>
              <a:rPr lang="en-US" sz="800" dirty="0" err="1"/>
              <a:t>Bakkum-Gamez</a:t>
            </a:r>
            <a:r>
              <a:rPr lang="en-US" sz="800" dirty="0"/>
              <a:t> </a:t>
            </a:r>
            <a:r>
              <a:rPr lang="en-US" sz="800" dirty="0" smtClean="0"/>
              <a:t>JN, </a:t>
            </a:r>
            <a:r>
              <a:rPr lang="en-US" sz="800" dirty="0" err="1"/>
              <a:t>Wentzensen</a:t>
            </a:r>
            <a:r>
              <a:rPr lang="en-US" sz="800" dirty="0"/>
              <a:t> </a:t>
            </a:r>
            <a:r>
              <a:rPr lang="en-US" sz="800" dirty="0" smtClean="0"/>
              <a:t>N. </a:t>
            </a:r>
            <a:r>
              <a:rPr lang="en-GB" sz="800" dirty="0"/>
              <a:t>Association of Endometrial Cancer Risk With Postmenopausal Bleeding in Women: A Systematic Review and Meta-analysis.</a:t>
            </a:r>
            <a:r>
              <a:rPr lang="en-US" sz="800" dirty="0" smtClean="0"/>
              <a:t> JAMA </a:t>
            </a:r>
            <a:r>
              <a:rPr lang="en-US" sz="800" dirty="0"/>
              <a:t>Intern </a:t>
            </a:r>
            <a:r>
              <a:rPr lang="en-US" sz="800" dirty="0" smtClean="0"/>
              <a:t>Med </a:t>
            </a:r>
            <a:r>
              <a:rPr lang="en-US" sz="800" dirty="0" smtClean="0"/>
              <a:t>2018; 178: </a:t>
            </a:r>
            <a:r>
              <a:rPr lang="en-US" sz="800" dirty="0" smtClean="0"/>
              <a:t>1210-1222</a:t>
            </a:r>
            <a:r>
              <a:rPr lang="en-US" sz="8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4102" y="1842929"/>
            <a:ext cx="47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INTRODUCTION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31758" y="254221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~9</a:t>
            </a:r>
            <a:r>
              <a:rPr lang="en-US" sz="2800" b="1" dirty="0">
                <a:solidFill>
                  <a:srgbClr val="C00000"/>
                </a:solidFill>
              </a:rPr>
              <a:t>%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49" y="2296169"/>
            <a:ext cx="820243" cy="82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8171"/>
          <a:stretch/>
        </p:blipFill>
        <p:spPr>
          <a:xfrm>
            <a:off x="7188124" y="2286200"/>
            <a:ext cx="378587" cy="834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46" y="2293095"/>
            <a:ext cx="820243" cy="820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52" y="2293095"/>
            <a:ext cx="820243" cy="820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4" y="2285701"/>
            <a:ext cx="820243" cy="82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7" y="3748664"/>
            <a:ext cx="4156463" cy="2834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53" y="2736375"/>
            <a:ext cx="820243" cy="8202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52" y="2733301"/>
            <a:ext cx="820243" cy="8202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7" y="2740484"/>
            <a:ext cx="820243" cy="8202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98" y="2753504"/>
            <a:ext cx="820243" cy="8202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92" y="2766524"/>
            <a:ext cx="820243" cy="8202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412" y="3429000"/>
            <a:ext cx="467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40% of women with thickened endometrium will have endometrial polyps which carry a </a:t>
            </a:r>
            <a:r>
              <a:rPr lang="en-GB" dirty="0" smtClean="0"/>
              <a:t>4.47% </a:t>
            </a:r>
            <a:r>
              <a:rPr lang="en-GB" dirty="0" smtClean="0"/>
              <a:t>to 6% risk of focal </a:t>
            </a:r>
            <a:r>
              <a:rPr lang="en-GB" dirty="0" smtClean="0"/>
              <a:t>malignancy. 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61789" y="3943165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~</a:t>
            </a:r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% </a:t>
            </a:r>
            <a:r>
              <a:rPr lang="en-US" sz="2400" b="1" dirty="0" smtClean="0">
                <a:solidFill>
                  <a:srgbClr val="C00000"/>
                </a:solidFill>
              </a:rPr>
              <a:t>risk of focal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malignancy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56" y="4725144"/>
            <a:ext cx="4631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Saline contrast sonohysterography </a:t>
            </a:r>
            <a:r>
              <a:rPr lang="en-GB" dirty="0"/>
              <a:t>(SCSH) could </a:t>
            </a:r>
            <a:r>
              <a:rPr lang="en-GB" dirty="0" smtClean="0"/>
              <a:t>be </a:t>
            </a:r>
            <a:r>
              <a:rPr lang="en-GB" dirty="0"/>
              <a:t>used as a method to stratify </a:t>
            </a:r>
            <a:r>
              <a:rPr lang="en-GB" dirty="0" smtClean="0"/>
              <a:t>women with </a:t>
            </a:r>
            <a:r>
              <a:rPr lang="en-GB" dirty="0"/>
              <a:t>PMB for further </a:t>
            </a:r>
            <a:r>
              <a:rPr lang="en-GB" dirty="0" smtClean="0"/>
              <a:t>treatment.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116" y="425837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Hysteroscopy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9428" y="4223320"/>
            <a:ext cx="401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Saline contrast</a:t>
            </a:r>
          </a:p>
          <a:p>
            <a:pPr algn="ctr"/>
            <a:r>
              <a:rPr lang="en-US" sz="2000" b="1" dirty="0" smtClean="0"/>
              <a:t> </a:t>
            </a:r>
            <a:r>
              <a:rPr lang="en-US" sz="2000" b="1" dirty="0" err="1" smtClean="0"/>
              <a:t>sonohysterography</a:t>
            </a:r>
            <a:r>
              <a:rPr lang="en-US" sz="2000" b="1" dirty="0" smtClean="0"/>
              <a:t>  (SCSH)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3610631" y="4280031"/>
            <a:ext cx="1599121" cy="601329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862321"/>
            <a:ext cx="3456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Considered reliable for detecting polyps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Invasive and expensive</a:t>
            </a:r>
          </a:p>
          <a:p>
            <a:pPr algn="ctr"/>
            <a:endParaRPr lang="en-US" sz="1000" dirty="0"/>
          </a:p>
          <a:p>
            <a:pPr algn="ctr"/>
            <a:r>
              <a:rPr lang="en-US" dirty="0" smtClean="0"/>
              <a:t>Diagnostic and therapeutic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5" y="1842307"/>
            <a:ext cx="3380043" cy="2258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60" y="1826295"/>
            <a:ext cx="3824704" cy="23534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40" y="4598209"/>
            <a:ext cx="4211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Less invasive and more accessible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86</a:t>
            </a:r>
            <a:r>
              <a:rPr lang="en-US" dirty="0"/>
              <a:t>% sensitivity and 81% specificity for detecting polyps in ALL women with </a:t>
            </a:r>
            <a:r>
              <a:rPr lang="en-US" dirty="0" smtClean="0"/>
              <a:t>bleeding</a:t>
            </a:r>
          </a:p>
          <a:p>
            <a:pPr algn="ctr"/>
            <a:endParaRPr lang="en-US" sz="1000" dirty="0"/>
          </a:p>
          <a:p>
            <a:pPr algn="ctr"/>
            <a:r>
              <a:rPr lang="en-US" dirty="0" smtClean="0"/>
              <a:t>Only diagnostic</a:t>
            </a:r>
          </a:p>
        </p:txBody>
      </p:sp>
    </p:spTree>
    <p:extLst>
      <p:ext uri="{BB962C8B-B14F-4D97-AF65-F5344CB8AC3E}">
        <p14:creationId xmlns:p14="http://schemas.microsoft.com/office/powerpoint/2010/main" val="34539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224725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AIM OF THE STUDY</a:t>
            </a:r>
            <a:endParaRPr lang="en-US" sz="24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11560" y="3068960"/>
            <a:ext cx="780094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/>
              <a:t>The aim of this review </a:t>
            </a:r>
            <a:r>
              <a:rPr lang="en-GB" sz="2000" dirty="0" smtClean="0"/>
              <a:t>was </a:t>
            </a:r>
            <a:r>
              <a:rPr lang="en-GB" sz="2000" dirty="0" smtClean="0"/>
              <a:t>to investigate the diagnostic accuracy of SCSH </a:t>
            </a:r>
            <a:r>
              <a:rPr lang="en-GB" sz="2000" dirty="0" smtClean="0"/>
              <a:t>for endometrial polyps in </a:t>
            </a:r>
            <a:r>
              <a:rPr lang="en-GB" sz="2000" dirty="0" smtClean="0"/>
              <a:t>women with </a:t>
            </a:r>
            <a:r>
              <a:rPr lang="en-GB" sz="2000" dirty="0"/>
              <a:t>PMB, in order to determine </a:t>
            </a:r>
            <a:r>
              <a:rPr lang="en-GB" sz="2000" dirty="0" smtClean="0"/>
              <a:t>whether this minimally </a:t>
            </a:r>
            <a:r>
              <a:rPr lang="en-GB" sz="2000" dirty="0"/>
              <a:t>invasive method can be used </a:t>
            </a:r>
            <a:r>
              <a:rPr lang="en-GB" sz="2000" dirty="0" smtClean="0"/>
              <a:t>to stratify these women </a:t>
            </a:r>
            <a:r>
              <a:rPr lang="en-GB" sz="2000" dirty="0"/>
              <a:t>for further diagnostic workup and treatment.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2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021" y="2324812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Electronic searches of </a:t>
            </a:r>
            <a:r>
              <a:rPr lang="tr-TR" dirty="0" smtClean="0"/>
              <a:t>MEDLINE</a:t>
            </a:r>
            <a:r>
              <a:rPr lang="tr-TR" dirty="0" smtClean="0"/>
              <a:t>, </a:t>
            </a:r>
            <a:r>
              <a:rPr lang="tr-TR" dirty="0" smtClean="0"/>
              <a:t>EMBASE</a:t>
            </a:r>
            <a:r>
              <a:rPr lang="en-GB" dirty="0" smtClean="0"/>
              <a:t> and</a:t>
            </a:r>
            <a:r>
              <a:rPr lang="tr-TR" dirty="0" smtClean="0"/>
              <a:t> </a:t>
            </a:r>
            <a:r>
              <a:rPr lang="tr-TR" dirty="0" smtClean="0"/>
              <a:t>Web of </a:t>
            </a:r>
            <a:r>
              <a:rPr lang="tr-TR" dirty="0" smtClean="0"/>
              <a:t>Science</a:t>
            </a:r>
            <a:r>
              <a:rPr lang="en-GB" dirty="0" smtClean="0"/>
              <a:t> databases</a:t>
            </a:r>
            <a:r>
              <a:rPr lang="tr-TR" dirty="0" smtClean="0"/>
              <a:t> </a:t>
            </a:r>
            <a:r>
              <a:rPr lang="tr-TR" dirty="0" smtClean="0"/>
              <a:t>and manual </a:t>
            </a:r>
            <a:r>
              <a:rPr lang="tr-TR" dirty="0" smtClean="0"/>
              <a:t>search</a:t>
            </a:r>
            <a:r>
              <a:rPr lang="en-GB" dirty="0" err="1" smtClean="0"/>
              <a:t>es</a:t>
            </a:r>
            <a:r>
              <a:rPr lang="tr-TR" dirty="0" smtClean="0"/>
              <a:t> were</a:t>
            </a:r>
            <a:r>
              <a:rPr lang="en-GB" dirty="0" smtClean="0"/>
              <a:t> performed</a:t>
            </a:r>
            <a:r>
              <a:rPr lang="tr-TR" dirty="0" smtClean="0"/>
              <a:t> </a:t>
            </a:r>
            <a:r>
              <a:rPr lang="tr-TR" dirty="0" smtClean="0"/>
              <a:t>on August </a:t>
            </a:r>
            <a:r>
              <a:rPr lang="tr-TR" dirty="0" smtClean="0"/>
              <a:t>2018</a:t>
            </a:r>
            <a:r>
              <a:rPr lang="en-GB" dirty="0" smtClean="0"/>
              <a:t>.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1796305"/>
            <a:ext cx="47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METHODS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2288" r="42645" b="82208"/>
          <a:stretch/>
        </p:blipFill>
        <p:spPr>
          <a:xfrm>
            <a:off x="-1" y="2324812"/>
            <a:ext cx="4815022" cy="1320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5021" y="3711865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Studies were considered eligible if they compared SCSH with either hysteroscopy or </a:t>
            </a:r>
            <a:r>
              <a:rPr lang="tr-TR" dirty="0" smtClean="0"/>
              <a:t>h</a:t>
            </a:r>
            <a:r>
              <a:rPr lang="en-GB" dirty="0" err="1" smtClean="0"/>
              <a:t>i</a:t>
            </a:r>
            <a:r>
              <a:rPr lang="tr-TR" dirty="0" smtClean="0"/>
              <a:t>stopathology</a:t>
            </a:r>
            <a:r>
              <a:rPr lang="en-GB" dirty="0" smtClean="0"/>
              <a:t> for detection of endometrial polyps in women with PMB.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1865"/>
            <a:ext cx="2099444" cy="1403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27" y="3711865"/>
            <a:ext cx="2065513" cy="1422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5021" y="5301208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Studies using D&amp;C as reference </a:t>
            </a:r>
            <a:r>
              <a:rPr lang="tr-TR" dirty="0" smtClean="0"/>
              <a:t>standard</a:t>
            </a:r>
            <a:r>
              <a:rPr lang="en-GB" dirty="0"/>
              <a:t> </a:t>
            </a:r>
            <a:r>
              <a:rPr lang="en-GB" dirty="0" smtClean="0"/>
              <a:t>and</a:t>
            </a:r>
            <a:r>
              <a:rPr lang="tr-TR" dirty="0" smtClean="0"/>
              <a:t> </a:t>
            </a:r>
            <a:r>
              <a:rPr lang="tr-TR" dirty="0" smtClean="0"/>
              <a:t>populations with tamoxifen use above 5% were </a:t>
            </a:r>
            <a:r>
              <a:rPr lang="tr-TR" dirty="0" smtClean="0"/>
              <a:t>excluded</a:t>
            </a:r>
            <a:r>
              <a:rPr lang="en-GB" dirty="0" smtClean="0"/>
              <a:t>.</a:t>
            </a:r>
            <a:r>
              <a:rPr lang="tr-TR" dirty="0" smtClean="0"/>
              <a:t> 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0" y="5221271"/>
            <a:ext cx="3361653" cy="16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530639"/>
            <a:ext cx="8343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After selecting articles eligible for </a:t>
            </a:r>
            <a:r>
              <a:rPr lang="tr-TR" sz="2000" dirty="0" smtClean="0"/>
              <a:t>inclusion</a:t>
            </a:r>
            <a:r>
              <a:rPr lang="en-GB" sz="2000" dirty="0" smtClean="0"/>
              <a:t>, the</a:t>
            </a:r>
            <a:r>
              <a:rPr lang="tr-TR" sz="2000" dirty="0" smtClean="0"/>
              <a:t> </a:t>
            </a:r>
            <a:r>
              <a:rPr lang="tr-TR" sz="2000" dirty="0" smtClean="0"/>
              <a:t>following data were </a:t>
            </a:r>
            <a:r>
              <a:rPr lang="tr-TR" sz="2000" dirty="0" smtClean="0"/>
              <a:t>extracted</a:t>
            </a:r>
            <a:r>
              <a:rPr lang="en-GB" sz="2000" dirty="0" smtClean="0"/>
              <a:t>:</a:t>
            </a:r>
            <a:endParaRPr lang="tr-T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N</a:t>
            </a:r>
            <a:r>
              <a:rPr lang="tr-TR" sz="2000" dirty="0" smtClean="0"/>
              <a:t>umber </a:t>
            </a:r>
            <a:r>
              <a:rPr lang="tr-TR" sz="2000" dirty="0" smtClean="0"/>
              <a:t>of women for whom SCSH and reference test were </a:t>
            </a:r>
            <a:r>
              <a:rPr lang="tr-TR" sz="2000" dirty="0" smtClean="0"/>
              <a:t>performed</a:t>
            </a:r>
            <a:r>
              <a:rPr lang="en-GB" sz="2000" dirty="0"/>
              <a:t>;</a:t>
            </a:r>
            <a:endParaRPr lang="tr-T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Number of polyps detected, </a:t>
            </a:r>
            <a:r>
              <a:rPr lang="tr-TR" sz="2000" dirty="0" smtClean="0"/>
              <a:t>missed</a:t>
            </a:r>
            <a:r>
              <a:rPr lang="en-GB" sz="2000" dirty="0"/>
              <a:t> </a:t>
            </a:r>
            <a:r>
              <a:rPr lang="en-GB" sz="2000" dirty="0" smtClean="0"/>
              <a:t>or</a:t>
            </a:r>
            <a:r>
              <a:rPr lang="tr-TR" sz="2000" dirty="0" smtClean="0"/>
              <a:t> misdiagnosed</a:t>
            </a:r>
            <a:r>
              <a:rPr lang="en-GB" sz="2000" dirty="0" smtClean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Number of </a:t>
            </a:r>
            <a:r>
              <a:rPr lang="tr-TR" sz="2000" dirty="0" smtClean="0"/>
              <a:t>failed procedures</a:t>
            </a:r>
            <a:r>
              <a:rPr lang="en-GB" sz="2000" dirty="0" smtClean="0"/>
              <a:t>;</a:t>
            </a:r>
            <a:endParaRPr lang="tr-T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Details oft</a:t>
            </a:r>
            <a:r>
              <a:rPr lang="tr-TR" sz="2000" dirty="0" smtClean="0"/>
              <a:t>Tamoxifen </a:t>
            </a:r>
            <a:r>
              <a:rPr lang="tr-TR" sz="2000" dirty="0" smtClean="0"/>
              <a:t>and hormone replacement </a:t>
            </a:r>
            <a:r>
              <a:rPr lang="tr-TR" sz="2000" dirty="0" smtClean="0"/>
              <a:t>therapy </a:t>
            </a:r>
            <a:r>
              <a:rPr lang="en-GB" sz="2000" dirty="0" smtClean="0"/>
              <a:t>use.</a:t>
            </a:r>
            <a:endParaRPr lang="tr-T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1796305"/>
            <a:ext cx="47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METHODS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013176"/>
            <a:ext cx="834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Risk of bias in included studies </a:t>
            </a:r>
            <a:r>
              <a:rPr lang="en-GB" sz="2000" dirty="0" smtClean="0"/>
              <a:t>was </a:t>
            </a:r>
            <a:r>
              <a:rPr lang="en-GB" sz="2000" dirty="0"/>
              <a:t>evaluated using QUADAS-2 </a:t>
            </a:r>
            <a:r>
              <a:rPr lang="en-GB" sz="2000" dirty="0" smtClean="0"/>
              <a:t>tool. Studies </a:t>
            </a:r>
            <a:r>
              <a:rPr lang="en-GB" sz="2000" dirty="0"/>
              <a:t>with </a:t>
            </a:r>
            <a:r>
              <a:rPr lang="en-GB" sz="2000" dirty="0" smtClean="0"/>
              <a:t>high </a:t>
            </a:r>
            <a:r>
              <a:rPr lang="en-GB" sz="2000" dirty="0"/>
              <a:t>risk of bias in more than one domain were </a:t>
            </a:r>
            <a:r>
              <a:rPr lang="en-GB" sz="2000" dirty="0" smtClean="0"/>
              <a:t>excluded.</a:t>
            </a:r>
          </a:p>
          <a:p>
            <a:endParaRPr lang="en-GB" sz="2000" dirty="0"/>
          </a:p>
          <a:p>
            <a:r>
              <a:rPr lang="tr-TR" sz="2000" dirty="0" smtClean="0"/>
              <a:t>All </a:t>
            </a:r>
            <a:r>
              <a:rPr lang="tr-TR" sz="2000" dirty="0" smtClean="0"/>
              <a:t>analyses were performed using SAS with NLMIXED </a:t>
            </a:r>
            <a:r>
              <a:rPr lang="tr-TR" sz="2000" dirty="0" smtClean="0"/>
              <a:t>package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912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179630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RESULTS</a:t>
            </a: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3568" y="5229200"/>
            <a:ext cx="812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However</a:t>
            </a:r>
            <a:r>
              <a:rPr lang="en-GB" dirty="0"/>
              <a:t>, </a:t>
            </a:r>
            <a:r>
              <a:rPr lang="en-GB" dirty="0" smtClean="0"/>
              <a:t>one study was excluded due to high </a:t>
            </a:r>
            <a:r>
              <a:rPr lang="en-GB" dirty="0"/>
              <a:t>applicability concerns regarding </a:t>
            </a:r>
            <a:r>
              <a:rPr lang="en-GB" dirty="0" smtClean="0"/>
              <a:t>patient selection </a:t>
            </a:r>
            <a:r>
              <a:rPr lang="en-GB" dirty="0"/>
              <a:t>and a high risk of bias in </a:t>
            </a:r>
            <a:r>
              <a:rPr lang="en-GB" dirty="0" smtClean="0"/>
              <a:t>patient selection </a:t>
            </a:r>
            <a:r>
              <a:rPr lang="en-GB" dirty="0"/>
              <a:t>and patient </a:t>
            </a:r>
            <a:r>
              <a:rPr lang="en-GB" dirty="0" smtClean="0"/>
              <a:t>flow.</a:t>
            </a:r>
          </a:p>
          <a:p>
            <a:endParaRPr lang="en-GB" dirty="0"/>
          </a:p>
          <a:p>
            <a:r>
              <a:rPr lang="en-GB" dirty="0" smtClean="0"/>
              <a:t>Therefore, </a:t>
            </a:r>
            <a:r>
              <a:rPr lang="en-GB" b="1" dirty="0" smtClean="0"/>
              <a:t>five</a:t>
            </a:r>
            <a:r>
              <a:rPr lang="en-GB" dirty="0" smtClean="0"/>
              <a:t> studies were included in the final analysis.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708920"/>
            <a:ext cx="8856984" cy="2307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3488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Six studies were considered initially for inclusion.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0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037" y="17249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RESULTS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276872"/>
            <a:ext cx="8388424" cy="3227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702" y="5407476"/>
            <a:ext cx="89468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/>
              <a:t>Using </a:t>
            </a:r>
            <a:r>
              <a:rPr lang="tr-TR" sz="1700" dirty="0"/>
              <a:t>‘polyps diagnosed with histopathology’ as </a:t>
            </a:r>
            <a:r>
              <a:rPr lang="tr-TR" sz="1700" dirty="0" smtClean="0"/>
              <a:t>reference </a:t>
            </a:r>
            <a:r>
              <a:rPr lang="tr-TR" sz="1700" dirty="0"/>
              <a:t>standard, </a:t>
            </a:r>
            <a:r>
              <a:rPr lang="tr-TR" sz="1700" dirty="0" smtClean="0"/>
              <a:t>pooled </a:t>
            </a:r>
            <a:r>
              <a:rPr lang="tr-TR" sz="1700" dirty="0"/>
              <a:t>sensitivity was 86.5% (95% CI, </a:t>
            </a:r>
            <a:r>
              <a:rPr lang="tr-TR" sz="1700" dirty="0" smtClean="0"/>
              <a:t>63.6–100</a:t>
            </a:r>
            <a:r>
              <a:rPr lang="tr-TR" sz="1700" dirty="0"/>
              <a:t>%) and </a:t>
            </a:r>
            <a:r>
              <a:rPr lang="tr-TR" sz="1700" dirty="0" smtClean="0"/>
              <a:t>pooled </a:t>
            </a:r>
            <a:r>
              <a:rPr lang="tr-TR" sz="1700" dirty="0"/>
              <a:t>specificity was 91.1% (95% CI, </a:t>
            </a:r>
            <a:r>
              <a:rPr lang="tr-TR" sz="1700" dirty="0" smtClean="0"/>
              <a:t>63.2–100</a:t>
            </a:r>
            <a:r>
              <a:rPr lang="tr-TR" sz="1700" dirty="0" smtClean="0"/>
              <a:t>%).</a:t>
            </a:r>
          </a:p>
          <a:p>
            <a:endParaRPr lang="tr-TR" sz="800" dirty="0"/>
          </a:p>
          <a:p>
            <a:r>
              <a:rPr lang="tr-TR" sz="1700" dirty="0" smtClean="0"/>
              <a:t>Using </a:t>
            </a:r>
            <a:r>
              <a:rPr lang="tr-TR" sz="1700" dirty="0"/>
              <a:t>‘polyps seen on hysteroscopy’ as </a:t>
            </a:r>
            <a:r>
              <a:rPr lang="tr-TR" sz="1700" dirty="0" smtClean="0"/>
              <a:t>reference </a:t>
            </a:r>
            <a:r>
              <a:rPr lang="tr-TR" sz="1700" dirty="0"/>
              <a:t>standard, </a:t>
            </a:r>
            <a:r>
              <a:rPr lang="tr-TR" sz="1700" dirty="0" smtClean="0"/>
              <a:t>pooled </a:t>
            </a:r>
            <a:r>
              <a:rPr lang="tr-TR" sz="1700" dirty="0"/>
              <a:t>sensitivity was 85.1% (95% CI, </a:t>
            </a:r>
            <a:r>
              <a:rPr lang="tr-TR" sz="1700" dirty="0" smtClean="0"/>
              <a:t>66.9–100</a:t>
            </a:r>
            <a:r>
              <a:rPr lang="tr-TR" sz="1700" dirty="0"/>
              <a:t>%) and </a:t>
            </a:r>
            <a:r>
              <a:rPr lang="tr-TR" sz="1700" dirty="0" smtClean="0"/>
              <a:t>pooled </a:t>
            </a:r>
            <a:r>
              <a:rPr lang="tr-TR" sz="1700" dirty="0"/>
              <a:t>specificity was 84.5% (95% CI, 68.1–100%). </a:t>
            </a:r>
          </a:p>
        </p:txBody>
      </p:sp>
    </p:spTree>
    <p:extLst>
      <p:ext uri="{BB962C8B-B14F-4D97-AF65-F5344CB8AC3E}">
        <p14:creationId xmlns:p14="http://schemas.microsoft.com/office/powerpoint/2010/main" val="2440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738664"/>
          </a:xfrm>
          <a:prstGeom prst="rect">
            <a:avLst/>
          </a:prstGeom>
          <a:solidFill>
            <a:srgbClr val="ED1B20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Diagnostic accuracy of saline contrast sonohysterography in detecting endometrial polyps in women with postmenopausal bleeding: systematic review and meta-analysis</a:t>
            </a:r>
            <a:endParaRPr lang="en-US" sz="1400" b="1" i="1" kern="0" dirty="0">
              <a:solidFill>
                <a:srgbClr val="FFFFFF"/>
              </a:solidFill>
              <a:latin typeface="Arial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FFFFFF"/>
                </a:solidFill>
                <a:latin typeface="Arial"/>
              </a:rPr>
              <a:t>Vroom et al.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, UOG 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2050495"/>
            <a:ext cx="8388424" cy="3034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418" y="4870321"/>
            <a:ext cx="864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Hierarchical summary receiver–operating characteristics curves showing diagnostic accuracy of saline contrast </a:t>
            </a:r>
            <a:r>
              <a:rPr lang="en-GB" sz="1100" i="1" dirty="0" smtClean="0"/>
              <a:t>sonohysterography for </a:t>
            </a:r>
            <a:r>
              <a:rPr lang="en-GB" sz="1100" i="1" dirty="0"/>
              <a:t>endometrial polyps in women with postmenopausal bleeding using histopathology (a) and hysteroscopy (b) as reference standard.</a:t>
            </a:r>
            <a:endParaRPr lang="en-GB" sz="1100" i="1" dirty="0"/>
          </a:p>
        </p:txBody>
      </p:sp>
      <p:sp>
        <p:nvSpPr>
          <p:cNvPr id="4" name="Rectangle 3"/>
          <p:cNvSpPr/>
          <p:nvPr/>
        </p:nvSpPr>
        <p:spPr>
          <a:xfrm>
            <a:off x="301302" y="5340985"/>
            <a:ext cx="86631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There was </a:t>
            </a:r>
            <a:r>
              <a:rPr lang="en-GB" sz="1700" dirty="0"/>
              <a:t>low </a:t>
            </a:r>
            <a:r>
              <a:rPr lang="en-GB" sz="1700" dirty="0" smtClean="0"/>
              <a:t>heterogeneity between studies.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The </a:t>
            </a:r>
            <a:r>
              <a:rPr lang="en-GB" sz="1700" dirty="0"/>
              <a:t>AUC for SCSH using </a:t>
            </a:r>
            <a:r>
              <a:rPr lang="en-GB" sz="1700" dirty="0" smtClean="0"/>
              <a:t>histopathology </a:t>
            </a:r>
            <a:r>
              <a:rPr lang="en-GB" sz="1700" dirty="0"/>
              <a:t>as </a:t>
            </a:r>
            <a:r>
              <a:rPr lang="en-GB" sz="1700" dirty="0" smtClean="0"/>
              <a:t>reference standard was </a:t>
            </a:r>
            <a:r>
              <a:rPr lang="en-GB" sz="1700" dirty="0"/>
              <a:t>0.934 and the AUC using </a:t>
            </a:r>
            <a:r>
              <a:rPr lang="en-GB" sz="1700" dirty="0" smtClean="0"/>
              <a:t>hysteroscopy </a:t>
            </a:r>
            <a:r>
              <a:rPr lang="en-GB" sz="1700" dirty="0"/>
              <a:t>as </a:t>
            </a:r>
            <a:r>
              <a:rPr lang="en-GB" sz="1700" dirty="0" smtClean="0"/>
              <a:t>reference </a:t>
            </a:r>
            <a:r>
              <a:rPr lang="en-GB" sz="1700" dirty="0"/>
              <a:t>standard was 0.913. </a:t>
            </a:r>
            <a:endParaRPr lang="en-GB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These values</a:t>
            </a:r>
            <a:r>
              <a:rPr lang="en-GB" sz="1700" dirty="0"/>
              <a:t>, in addition to the fact that the SROC curve is </a:t>
            </a:r>
            <a:r>
              <a:rPr lang="en-GB" sz="1700" dirty="0" smtClean="0"/>
              <a:t>close to </a:t>
            </a:r>
            <a:r>
              <a:rPr lang="en-GB" sz="1700" dirty="0"/>
              <a:t>the top left corner of the graph, indicate that SCSH </a:t>
            </a:r>
            <a:r>
              <a:rPr lang="en-GB" sz="1700" dirty="0" smtClean="0"/>
              <a:t>is a </a:t>
            </a:r>
            <a:r>
              <a:rPr lang="en-GB" sz="1700" dirty="0"/>
              <a:t>highly accurate diagnostic </a:t>
            </a:r>
            <a:r>
              <a:rPr lang="en-GB" sz="1700" dirty="0" smtClean="0"/>
              <a:t>test.</a:t>
            </a:r>
            <a:endParaRPr lang="en-GB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17237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RESULTS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8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19617</TotalTime>
  <Words>1082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 Khalil</dc:creator>
  <cp:lastModifiedBy>Renata Kotsia</cp:lastModifiedBy>
  <cp:revision>1054</cp:revision>
  <dcterms:created xsi:type="dcterms:W3CDTF">2011-05-07T13:59:23Z</dcterms:created>
  <dcterms:modified xsi:type="dcterms:W3CDTF">2019-06-18T16:38:29Z</dcterms:modified>
</cp:coreProperties>
</file>