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8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D24"/>
    <a:srgbClr val="445895"/>
    <a:srgbClr val="EAD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EF81A-C839-43B4-8171-FD88AEAE8340}" type="datetimeFigureOut">
              <a:rPr lang="en-GB" smtClean="0"/>
              <a:pPr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1BB5-1B36-45F8-BEDB-E7641FFC2A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9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3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1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1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38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0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7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4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48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3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400" y="2209800"/>
            <a:ext cx="8208962" cy="40941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57150">
            <a:solidFill>
              <a:srgbClr val="44589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ysClr val="windowText" lastClr="000000"/>
                </a:solidFill>
                <a:cs typeface="Arial" pitchFamily="34" charset="0"/>
              </a:rPr>
              <a:t>How To: </a:t>
            </a:r>
            <a:r>
              <a:rPr lang="en-GB" sz="2400" kern="0" dirty="0">
                <a:solidFill>
                  <a:sysClr val="windowText" lastClr="000000"/>
                </a:solidFill>
                <a:cs typeface="Arial" pitchFamily="34" charset="0"/>
              </a:rPr>
              <a:t>Record uterine artery Doppler </a:t>
            </a:r>
            <a:r>
              <a:rPr lang="en-GB" sz="2400" kern="0">
                <a:solidFill>
                  <a:sysClr val="windowText" lastClr="000000"/>
                </a:solidFill>
                <a:cs typeface="Arial" pitchFamily="34" charset="0"/>
              </a:rPr>
              <a:t>pulsatility </a:t>
            </a:r>
            <a:r>
              <a:rPr lang="en-GB" sz="2400" kern="0" smtClean="0">
                <a:solidFill>
                  <a:sysClr val="windowText" lastClr="000000"/>
                </a:solidFill>
                <a:cs typeface="Arial" pitchFamily="34" charset="0"/>
              </a:rPr>
              <a:t>index (PI) </a:t>
            </a:r>
            <a:r>
              <a:rPr lang="en-GB" sz="2400" kern="0" dirty="0">
                <a:solidFill>
                  <a:sysClr val="windowText" lastClr="000000"/>
                </a:solidFill>
                <a:cs typeface="Arial" pitchFamily="34" charset="0"/>
              </a:rPr>
              <a:t>at </a:t>
            </a:r>
            <a:r>
              <a:rPr lang="en-GB" sz="2400" kern="0">
                <a:solidFill>
                  <a:sysClr val="windowText" lastClr="000000"/>
                </a:solidFill>
                <a:cs typeface="Arial" pitchFamily="34" charset="0"/>
              </a:rPr>
              <a:t>11+0 </a:t>
            </a:r>
            <a:r>
              <a:rPr lang="en-GB" sz="2400" kern="0" smtClean="0">
                <a:solidFill>
                  <a:sysClr val="windowText" lastClr="000000"/>
                </a:solidFill>
                <a:cs typeface="Arial" pitchFamily="34" charset="0"/>
              </a:rPr>
              <a:t>to </a:t>
            </a:r>
            <a:r>
              <a:rPr lang="en-GB" sz="2400" kern="0" dirty="0">
                <a:solidFill>
                  <a:sysClr val="windowText" lastClr="000000"/>
                </a:solidFill>
                <a:cs typeface="Arial" pitchFamily="34" charset="0"/>
              </a:rPr>
              <a:t>13+6 weeks’ gestation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ysClr val="windowText" lastClr="000000"/>
                </a:solidFill>
                <a:cs typeface="Arial" pitchFamily="34" charset="0"/>
              </a:rPr>
              <a:t>Indication: </a:t>
            </a:r>
            <a:r>
              <a:rPr lang="en-GB" sz="2400" kern="0" dirty="0">
                <a:solidFill>
                  <a:sysClr val="windowText" lastClr="000000"/>
                </a:solidFill>
                <a:cs typeface="Arial" pitchFamily="34" charset="0"/>
              </a:rPr>
              <a:t>To screen </a:t>
            </a:r>
            <a:r>
              <a:rPr lang="en-GB" sz="2400" kern="0" dirty="0" smtClean="0">
                <a:solidFill>
                  <a:sysClr val="windowText" lastClr="000000"/>
                </a:solidFill>
                <a:cs typeface="Arial" pitchFamily="34" charset="0"/>
              </a:rPr>
              <a:t>in the first trimester for </a:t>
            </a:r>
            <a:r>
              <a:rPr lang="en-GB" sz="2400" kern="0" dirty="0">
                <a:solidFill>
                  <a:sysClr val="windowText" lastClr="000000"/>
                </a:solidFill>
                <a:cs typeface="Arial" pitchFamily="34" charset="0"/>
              </a:rPr>
              <a:t>pre-eclampsia and/or fetal growth </a:t>
            </a:r>
            <a:r>
              <a:rPr lang="en-GB" sz="2400" kern="0" dirty="0" smtClean="0">
                <a:solidFill>
                  <a:sysClr val="windowText" lastClr="000000"/>
                </a:solidFill>
                <a:cs typeface="Arial" pitchFamily="34" charset="0"/>
              </a:rPr>
              <a:t>restriction</a:t>
            </a:r>
            <a:endParaRPr lang="en-GB" sz="2400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ysClr val="windowText" lastClr="000000"/>
                </a:solidFill>
                <a:cs typeface="Arial" pitchFamily="34" charset="0"/>
              </a:rPr>
              <a:t>Machine settings: </a:t>
            </a:r>
            <a:r>
              <a:rPr lang="en-US" sz="2400" kern="0">
                <a:solidFill>
                  <a:sysClr val="windowText" lastClr="000000"/>
                </a:solidFill>
                <a:cs typeface="Arial" pitchFamily="34" charset="0"/>
              </a:rPr>
              <a:t>Routine </a:t>
            </a:r>
            <a:r>
              <a:rPr lang="en-US" sz="2400" kern="0" smtClean="0">
                <a:solidFill>
                  <a:sysClr val="windowText" lastClr="000000"/>
                </a:solidFill>
                <a:cs typeface="Arial" pitchFamily="34" charset="0"/>
              </a:rPr>
              <a:t>first-trimester </a:t>
            </a:r>
            <a:r>
              <a:rPr lang="en-US" sz="2400" kern="0" dirty="0">
                <a:solidFill>
                  <a:sysClr val="windowText" lastClr="000000"/>
                </a:solidFill>
                <a:cs typeface="Arial" pitchFamily="34" charset="0"/>
              </a:rPr>
              <a:t>scan preset with color Doppler velocity </a:t>
            </a:r>
            <a:r>
              <a:rPr lang="en-US" sz="2400" kern="0" dirty="0">
                <a:solidFill>
                  <a:srgbClr val="ED1D24"/>
                </a:solidFill>
                <a:cs typeface="Arial" pitchFamily="34" charset="0"/>
              </a:rPr>
              <a:t>30–40</a:t>
            </a:r>
            <a:r>
              <a:rPr lang="en-US" sz="2400" kern="0" dirty="0">
                <a:solidFill>
                  <a:sysClr val="windowText" lastClr="000000"/>
                </a:solidFill>
                <a:cs typeface="Arial" pitchFamily="34" charset="0"/>
              </a:rPr>
              <a:t> cm/s, pulsed wave Doppler velocity </a:t>
            </a:r>
            <a:r>
              <a:rPr lang="en-US" sz="2400" kern="0" dirty="0">
                <a:solidFill>
                  <a:srgbClr val="ED1D24"/>
                </a:solidFill>
                <a:cs typeface="Arial" pitchFamily="34" charset="0"/>
              </a:rPr>
              <a:t>80–100 cm/s</a:t>
            </a:r>
            <a:r>
              <a:rPr lang="en-US" sz="2400" kern="0" dirty="0">
                <a:solidFill>
                  <a:sysClr val="windowText" lastClr="000000"/>
                </a:solidFill>
                <a:cs typeface="Arial" pitchFamily="34" charset="0"/>
              </a:rPr>
              <a:t>, low filter (</a:t>
            </a:r>
            <a:r>
              <a:rPr lang="en-US" sz="2400" kern="0" dirty="0">
                <a:solidFill>
                  <a:srgbClr val="ED1D24"/>
                </a:solidFill>
                <a:cs typeface="Arial" pitchFamily="34" charset="0"/>
              </a:rPr>
              <a:t>50–100 Hz</a:t>
            </a:r>
            <a:r>
              <a:rPr lang="en-US" sz="2400" kern="0" dirty="0">
                <a:solidFill>
                  <a:sysClr val="windowText" lastClr="000000"/>
                </a:solidFill>
                <a:cs typeface="Arial" pitchFamily="34" charset="0"/>
              </a:rPr>
              <a:t>) and pulsed Doppler sample volume 2 mm</a:t>
            </a:r>
            <a:endParaRPr lang="en-GB" sz="24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23220"/>
          </a:xfrm>
          <a:prstGeom prst="rect">
            <a:avLst/>
          </a:prstGeom>
          <a:solidFill>
            <a:srgbClr val="0065A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“How 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 uterine artery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Doppler at 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11–13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weeks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ISUOG-DC01\users\ostirrup\Desktop\HowTo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267199"/>
            <a:ext cx="2742615" cy="244795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ISUOG-DC01\users\ostirrup\Desktop\HowTo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45751"/>
            <a:ext cx="2742615" cy="224524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23220"/>
          </a:xfrm>
          <a:prstGeom prst="rect">
            <a:avLst/>
          </a:prstGeom>
          <a:solidFill>
            <a:srgbClr val="0065A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Uterine artery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Doppler</a:t>
            </a: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identifying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cervix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045602"/>
            <a:ext cx="4876800" cy="701731"/>
          </a:xfrm>
          <a:prstGeom prst="rect">
            <a:avLst/>
          </a:prstGeom>
          <a:solidFill>
            <a:srgbClr val="E0E0E0"/>
          </a:solidFill>
          <a:ln w="28575" algn="ctr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Obtain a mid-</a:t>
            </a:r>
            <a:r>
              <a:rPr lang="en-GB" altLang="zh-CN" b="1" kern="0" dirty="0" err="1" smtClean="0">
                <a:latin typeface="Arial" charset="0"/>
                <a:ea typeface="SimSun" pitchFamily="2" charset="-122"/>
              </a:rPr>
              <a:t>sagittal</a:t>
            </a: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section of the uterus </a:t>
            </a:r>
            <a:r>
              <a:rPr lang="en-GB" altLang="zh-CN" b="1" kern="0" smtClean="0">
                <a:latin typeface="Arial" charset="0"/>
                <a:ea typeface="SimSun" pitchFamily="2" charset="-122"/>
              </a:rPr>
              <a:t>and cervix</a:t>
            </a:r>
            <a:endParaRPr lang="en-GB" altLang="zh-CN" b="1" kern="0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4415468"/>
            <a:ext cx="4876800" cy="701731"/>
          </a:xfrm>
          <a:prstGeom prst="rect">
            <a:avLst/>
          </a:prstGeom>
          <a:solidFill>
            <a:srgbClr val="E0E0E0"/>
          </a:solidFill>
          <a:ln w="28575" algn="ctr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smtClean="0">
                <a:latin typeface="Arial" charset="0"/>
                <a:ea typeface="SimSun" pitchFamily="2" charset="-122"/>
              </a:rPr>
              <a:t> Use </a:t>
            </a: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HD zoom to enlarge the view of the cervix</a:t>
            </a:r>
            <a:endParaRPr lang="en-GB" altLang="zh-CN" b="1" kern="0" dirty="0">
              <a:latin typeface="Arial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5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ISUOG-DC01\users\ostirrup\Desktop\UtA How to_new figure 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2895600" cy="2241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ISUOG-DC01\users\ostirrup\Desktop\HowTo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98" y="1981200"/>
            <a:ext cx="2862102" cy="239992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23220"/>
          </a:xfrm>
          <a:prstGeom prst="rect">
            <a:avLst/>
          </a:prstGeom>
          <a:solidFill>
            <a:srgbClr val="0065A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Uterine artery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Doppler</a:t>
            </a: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identifying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uterine artery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2695394"/>
            <a:ext cx="4648200" cy="2557623"/>
          </a:xfrm>
          <a:prstGeom prst="rect">
            <a:avLst/>
          </a:prstGeom>
          <a:solidFill>
            <a:srgbClr val="E0E0E0"/>
          </a:solidFill>
          <a:ln w="28575" algn="ctr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Apply </a:t>
            </a:r>
            <a:r>
              <a:rPr lang="en-GB" altLang="zh-CN" b="1" kern="0" dirty="0" err="1" smtClean="0">
                <a:latin typeface="Arial" charset="0"/>
                <a:ea typeface="SimSun" pitchFamily="2" charset="-122"/>
              </a:rPr>
              <a:t>color</a:t>
            </a: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flow mapping</a:t>
            </a:r>
          </a:p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Slide the transducer to view the </a:t>
            </a:r>
            <a:r>
              <a:rPr lang="en-GB" altLang="zh-CN" b="1" kern="0" dirty="0" err="1" smtClean="0">
                <a:latin typeface="Arial" charset="0"/>
                <a:ea typeface="SimSun" pitchFamily="2" charset="-122"/>
              </a:rPr>
              <a:t>para</a:t>
            </a: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-cervical region</a:t>
            </a:r>
          </a:p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Gently move the transducer from side to side to identify the uterine artery </a:t>
            </a:r>
          </a:p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The uterine arteries are at the level of the internal cervical </a:t>
            </a:r>
            <a:r>
              <a:rPr lang="en-GB" altLang="zh-CN" b="1" kern="0" dirty="0" err="1" smtClean="0">
                <a:latin typeface="Arial" charset="0"/>
                <a:ea typeface="SimSun" pitchFamily="2" charset="-122"/>
              </a:rPr>
              <a:t>os</a:t>
            </a:r>
            <a:endParaRPr lang="en-GB" altLang="zh-CN" b="1" kern="0" dirty="0">
              <a:latin typeface="Arial" charset="0"/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0386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Mid-</a:t>
            </a:r>
            <a:r>
              <a:rPr lang="en-GB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sagittal</a:t>
            </a:r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view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640080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view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8085" y="449282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Bladder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586442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Cervix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23220"/>
          </a:xfrm>
          <a:prstGeom prst="rect">
            <a:avLst/>
          </a:prstGeom>
          <a:solidFill>
            <a:srgbClr val="0065A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Uterine artery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Doppler</a:t>
            </a: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obtaining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spectral Doppler signal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2133600"/>
            <a:ext cx="4495800" cy="3582519"/>
          </a:xfrm>
          <a:prstGeom prst="rect">
            <a:avLst/>
          </a:prstGeom>
          <a:solidFill>
            <a:srgbClr val="E0E0E0"/>
          </a:solidFill>
          <a:ln w="28575" algn="ctr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Set the sampling gate to 2 mm so as to cover whole vessel</a:t>
            </a:r>
          </a:p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Angle of </a:t>
            </a:r>
            <a:r>
              <a:rPr lang="en-GB" altLang="zh-CN" b="1" kern="0" dirty="0" err="1" smtClean="0">
                <a:latin typeface="Arial" charset="0"/>
                <a:ea typeface="SimSun" pitchFamily="2" charset="-122"/>
              </a:rPr>
              <a:t>insonation</a:t>
            </a: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should be less than 30º</a:t>
            </a:r>
          </a:p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The peak systolic velocity should be more than 60 cm/s in the uterine artery</a:t>
            </a:r>
          </a:p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</a:t>
            </a:r>
            <a:r>
              <a:rPr lang="en-GB" altLang="zh-CN" b="1" kern="0" smtClean="0">
                <a:latin typeface="Arial" charset="0"/>
                <a:ea typeface="SimSun" pitchFamily="2" charset="-122"/>
              </a:rPr>
              <a:t>Obtain three </a:t>
            </a: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similar consecutive waveforms</a:t>
            </a:r>
          </a:p>
          <a:p>
            <a:pPr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343400" algn="l"/>
              </a:tabLst>
              <a:defRPr/>
            </a:pP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 The mean PI </a:t>
            </a:r>
            <a:r>
              <a:rPr lang="en-GB" altLang="zh-CN" b="1" kern="0" smtClean="0">
                <a:latin typeface="Arial" charset="0"/>
                <a:ea typeface="SimSun" pitchFamily="2" charset="-122"/>
              </a:rPr>
              <a:t>is obtained </a:t>
            </a:r>
            <a:r>
              <a:rPr lang="en-GB" altLang="zh-CN" b="1" kern="0" dirty="0" smtClean="0">
                <a:latin typeface="Arial" charset="0"/>
                <a:ea typeface="SimSun" pitchFamily="2" charset="-122"/>
              </a:rPr>
              <a:t>as the average of the left PI and right PI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05438" y="1992313"/>
            <a:ext cx="3381375" cy="4559300"/>
            <a:chOff x="5405438" y="1992313"/>
            <a:chExt cx="3381375" cy="455930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405438" y="1992313"/>
              <a:ext cx="3357562" cy="2841625"/>
              <a:chOff x="5286380" y="620893"/>
              <a:chExt cx="3357587" cy="2841428"/>
            </a:xfrm>
          </p:grpSpPr>
          <p:pic>
            <p:nvPicPr>
              <p:cNvPr id="10" name="Picture 2" descr="Color Doppler_uterine arterie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381" y="928670"/>
                <a:ext cx="3357586" cy="2533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5286380" y="620893"/>
                <a:ext cx="3357586" cy="307777"/>
              </a:xfrm>
              <a:prstGeom prst="rect">
                <a:avLst/>
              </a:prstGeom>
              <a:solidFill>
                <a:srgbClr val="445895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chemeClr val="bg1"/>
                    </a:solidFill>
                    <a:cs typeface="Arial" pitchFamily="34" charset="0"/>
                  </a:rPr>
                  <a:t>Color Doppler of uterine arteries</a:t>
                </a:r>
              </a:p>
            </p:txBody>
          </p:sp>
        </p:grpSp>
        <p:pic>
          <p:nvPicPr>
            <p:cNvPr id="8" name="Picture 7" descr="Uterine arteries wave for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438" y="5180013"/>
              <a:ext cx="33813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5405438" y="4872038"/>
              <a:ext cx="3357562" cy="307975"/>
            </a:xfrm>
            <a:prstGeom prst="rect">
              <a:avLst/>
            </a:prstGeom>
            <a:solidFill>
              <a:srgbClr val="445895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Uterine artery waveform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5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241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Stirrup</dc:creator>
  <cp:lastModifiedBy>Alice Garrett</cp:lastModifiedBy>
  <cp:revision>29</cp:revision>
  <dcterms:created xsi:type="dcterms:W3CDTF">2006-08-16T00:00:00Z</dcterms:created>
  <dcterms:modified xsi:type="dcterms:W3CDTF">2017-05-12T13:03:22Z</dcterms:modified>
</cp:coreProperties>
</file>