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8" r:id="rId2"/>
    <p:sldId id="259" r:id="rId3"/>
    <p:sldId id="260" r:id="rId4"/>
    <p:sldId id="262" r:id="rId5"/>
    <p:sldId id="296" r:id="rId6"/>
    <p:sldId id="279" r:id="rId7"/>
    <p:sldId id="280" r:id="rId8"/>
    <p:sldId id="297" r:id="rId9"/>
    <p:sldId id="281" r:id="rId10"/>
    <p:sldId id="298" r:id="rId11"/>
    <p:sldId id="268" r:id="rId12"/>
    <p:sldId id="274" r:id="rId13"/>
    <p:sldId id="299" r:id="rId14"/>
    <p:sldId id="300" r:id="rId15"/>
    <p:sldId id="28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DC7522-1F9D-4089-AD7C-FE4BAD1F3FEE}" v="15" dt="2019-09-25T13:55:39.7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47" autoAdjust="0"/>
    <p:restoredTop sz="96341" autoAdjust="0"/>
  </p:normalViewPr>
  <p:slideViewPr>
    <p:cSldViewPr snapToGrid="0" snapToObjects="1">
      <p:cViewPr varScale="1">
        <p:scale>
          <a:sx n="86" d="100"/>
          <a:sy n="86" d="100"/>
        </p:scale>
        <p:origin x="96" y="61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ben Fernandez" userId="b2ddae9f6de01a07" providerId="LiveId" clId="{07DC7522-1F9D-4089-AD7C-FE4BAD1F3FEE}"/>
    <pc:docChg chg="undo custSel modSld">
      <pc:chgData name="Ruben Fernandez" userId="b2ddae9f6de01a07" providerId="LiveId" clId="{07DC7522-1F9D-4089-AD7C-FE4BAD1F3FEE}" dt="2019-09-25T13:56:02.578" v="7046" actId="20577"/>
      <pc:docMkLst>
        <pc:docMk/>
      </pc:docMkLst>
      <pc:sldChg chg="modSp">
        <pc:chgData name="Ruben Fernandez" userId="b2ddae9f6de01a07" providerId="LiveId" clId="{07DC7522-1F9D-4089-AD7C-FE4BAD1F3FEE}" dt="2019-09-20T14:13:47.177" v="947" actId="313"/>
        <pc:sldMkLst>
          <pc:docMk/>
          <pc:sldMk cId="1919824524" sldId="259"/>
        </pc:sldMkLst>
        <pc:spChg chg="mod">
          <ac:chgData name="Ruben Fernandez" userId="b2ddae9f6de01a07" providerId="LiveId" clId="{07DC7522-1F9D-4089-AD7C-FE4BAD1F3FEE}" dt="2019-09-20T14:13:47.177" v="947" actId="313"/>
          <ac:spMkLst>
            <pc:docMk/>
            <pc:sldMk cId="1919824524" sldId="259"/>
            <ac:spMk id="23" creationId="{00000000-0000-0000-0000-000000000000}"/>
          </ac:spMkLst>
        </pc:spChg>
      </pc:sldChg>
      <pc:sldChg chg="modSp">
        <pc:chgData name="Ruben Fernandez" userId="b2ddae9f6de01a07" providerId="LiveId" clId="{07DC7522-1F9D-4089-AD7C-FE4BAD1F3FEE}" dt="2019-09-24T13:30:00.051" v="1241" actId="20577"/>
        <pc:sldMkLst>
          <pc:docMk/>
          <pc:sldMk cId="949666339" sldId="260"/>
        </pc:sldMkLst>
        <pc:spChg chg="mod">
          <ac:chgData name="Ruben Fernandez" userId="b2ddae9f6de01a07" providerId="LiveId" clId="{07DC7522-1F9D-4089-AD7C-FE4BAD1F3FEE}" dt="2019-09-20T14:14:40.744" v="979"/>
          <ac:spMkLst>
            <pc:docMk/>
            <pc:sldMk cId="949666339" sldId="260"/>
            <ac:spMk id="9" creationId="{4E136687-5EB8-2844-9DFE-6600E05A8F18}"/>
          </ac:spMkLst>
        </pc:spChg>
        <pc:spChg chg="mod">
          <ac:chgData name="Ruben Fernandez" userId="b2ddae9f6de01a07" providerId="LiveId" clId="{07DC7522-1F9D-4089-AD7C-FE4BAD1F3FEE}" dt="2019-09-24T13:30:00.051" v="1241" actId="20577"/>
          <ac:spMkLst>
            <pc:docMk/>
            <pc:sldMk cId="949666339" sldId="260"/>
            <ac:spMk id="18" creationId="{00000000-0000-0000-0000-000000000000}"/>
          </ac:spMkLst>
        </pc:spChg>
        <pc:spChg chg="mod">
          <ac:chgData name="Ruben Fernandez" userId="b2ddae9f6de01a07" providerId="LiveId" clId="{07DC7522-1F9D-4089-AD7C-FE4BAD1F3FEE}" dt="2019-09-20T14:16:50.763" v="1203" actId="790"/>
          <ac:spMkLst>
            <pc:docMk/>
            <pc:sldMk cId="949666339" sldId="260"/>
            <ac:spMk id="19" creationId="{00000000-0000-0000-0000-000000000000}"/>
          </ac:spMkLst>
        </pc:spChg>
      </pc:sldChg>
      <pc:sldChg chg="modSp">
        <pc:chgData name="Ruben Fernandez" userId="b2ddae9f6de01a07" providerId="LiveId" clId="{07DC7522-1F9D-4089-AD7C-FE4BAD1F3FEE}" dt="2019-09-24T13:48:31.979" v="2658" actId="313"/>
        <pc:sldMkLst>
          <pc:docMk/>
          <pc:sldMk cId="141944337" sldId="262"/>
        </pc:sldMkLst>
        <pc:spChg chg="mod">
          <ac:chgData name="Ruben Fernandez" userId="b2ddae9f6de01a07" providerId="LiveId" clId="{07DC7522-1F9D-4089-AD7C-FE4BAD1F3FEE}" dt="2019-09-24T13:32:39.326" v="1562" actId="313"/>
          <ac:spMkLst>
            <pc:docMk/>
            <pc:sldMk cId="141944337" sldId="262"/>
            <ac:spMk id="16" creationId="{00000000-0000-0000-0000-000000000000}"/>
          </ac:spMkLst>
        </pc:spChg>
        <pc:spChg chg="mod">
          <ac:chgData name="Ruben Fernandez" userId="b2ddae9f6de01a07" providerId="LiveId" clId="{07DC7522-1F9D-4089-AD7C-FE4BAD1F3FEE}" dt="2019-09-24T13:48:31.979" v="2658" actId="313"/>
          <ac:spMkLst>
            <pc:docMk/>
            <pc:sldMk cId="141944337" sldId="262"/>
            <ac:spMk id="17" creationId="{00000000-0000-0000-0000-000000000000}"/>
          </ac:spMkLst>
        </pc:spChg>
        <pc:spChg chg="mod">
          <ac:chgData name="Ruben Fernandez" userId="b2ddae9f6de01a07" providerId="LiveId" clId="{07DC7522-1F9D-4089-AD7C-FE4BAD1F3FEE}" dt="2019-09-24T13:30:27.648" v="1310" actId="6549"/>
          <ac:spMkLst>
            <pc:docMk/>
            <pc:sldMk cId="141944337" sldId="262"/>
            <ac:spMk id="26" creationId="{7C688EB5-5E54-674D-A711-61D2B41A86C2}"/>
          </ac:spMkLst>
        </pc:spChg>
      </pc:sldChg>
      <pc:sldChg chg="modSp">
        <pc:chgData name="Ruben Fernandez" userId="b2ddae9f6de01a07" providerId="LiveId" clId="{07DC7522-1F9D-4089-AD7C-FE4BAD1F3FEE}" dt="2019-09-25T13:48:39.500" v="6942" actId="313"/>
        <pc:sldMkLst>
          <pc:docMk/>
          <pc:sldMk cId="222192057" sldId="268"/>
        </pc:sldMkLst>
        <pc:spChg chg="mod">
          <ac:chgData name="Ruben Fernandez" userId="b2ddae9f6de01a07" providerId="LiveId" clId="{07DC7522-1F9D-4089-AD7C-FE4BAD1F3FEE}" dt="2019-09-25T13:41:55.356" v="6276" actId="6549"/>
          <ac:spMkLst>
            <pc:docMk/>
            <pc:sldMk cId="222192057" sldId="268"/>
            <ac:spMk id="9" creationId="{CBC603C1-51FC-254C-9E4A-A22AD4B81E24}"/>
          </ac:spMkLst>
        </pc:spChg>
        <pc:spChg chg="mod">
          <ac:chgData name="Ruben Fernandez" userId="b2ddae9f6de01a07" providerId="LiveId" clId="{07DC7522-1F9D-4089-AD7C-FE4BAD1F3FEE}" dt="2019-09-25T13:42:23.662" v="6317" actId="313"/>
          <ac:spMkLst>
            <pc:docMk/>
            <pc:sldMk cId="222192057" sldId="268"/>
            <ac:spMk id="14" creationId="{00000000-0000-0000-0000-000000000000}"/>
          </ac:spMkLst>
        </pc:spChg>
        <pc:spChg chg="mod">
          <ac:chgData name="Ruben Fernandez" userId="b2ddae9f6de01a07" providerId="LiveId" clId="{07DC7522-1F9D-4089-AD7C-FE4BAD1F3FEE}" dt="2019-09-25T13:48:39.500" v="6942" actId="313"/>
          <ac:spMkLst>
            <pc:docMk/>
            <pc:sldMk cId="222192057" sldId="268"/>
            <ac:spMk id="15" creationId="{00000000-0000-0000-0000-000000000000}"/>
          </ac:spMkLst>
        </pc:spChg>
      </pc:sldChg>
      <pc:sldChg chg="modSp">
        <pc:chgData name="Ruben Fernandez" userId="b2ddae9f6de01a07" providerId="LiveId" clId="{07DC7522-1F9D-4089-AD7C-FE4BAD1F3FEE}" dt="2019-09-25T13:56:02.578" v="7046" actId="20577"/>
        <pc:sldMkLst>
          <pc:docMk/>
          <pc:sldMk cId="274147024" sldId="274"/>
        </pc:sldMkLst>
        <pc:spChg chg="mod">
          <ac:chgData name="Ruben Fernandez" userId="b2ddae9f6de01a07" providerId="LiveId" clId="{07DC7522-1F9D-4089-AD7C-FE4BAD1F3FEE}" dt="2019-09-25T13:55:58.048" v="7033" actId="20577"/>
          <ac:spMkLst>
            <pc:docMk/>
            <pc:sldMk cId="274147024" sldId="274"/>
            <ac:spMk id="3" creationId="{DB0C2D8F-58F0-DB46-9618-87F49884E90D}"/>
          </ac:spMkLst>
        </pc:spChg>
        <pc:spChg chg="mod">
          <ac:chgData name="Ruben Fernandez" userId="b2ddae9f6de01a07" providerId="LiveId" clId="{07DC7522-1F9D-4089-AD7C-FE4BAD1F3FEE}" dt="2019-09-25T13:56:02.578" v="7046" actId="20577"/>
          <ac:spMkLst>
            <pc:docMk/>
            <pc:sldMk cId="274147024" sldId="274"/>
            <ac:spMk id="5" creationId="{7B1BF28D-6A01-2149-9AE8-1214FEDA2F5B}"/>
          </ac:spMkLst>
        </pc:spChg>
        <pc:spChg chg="mod">
          <ac:chgData name="Ruben Fernandez" userId="b2ddae9f6de01a07" providerId="LiveId" clId="{07DC7522-1F9D-4089-AD7C-FE4BAD1F3FEE}" dt="2019-09-25T13:55:52.281" v="7014" actId="313"/>
          <ac:spMkLst>
            <pc:docMk/>
            <pc:sldMk cId="274147024" sldId="274"/>
            <ac:spMk id="14" creationId="{00000000-0000-0000-0000-000000000000}"/>
          </ac:spMkLst>
        </pc:spChg>
        <pc:spChg chg="mod">
          <ac:chgData name="Ruben Fernandez" userId="b2ddae9f6de01a07" providerId="LiveId" clId="{07DC7522-1F9D-4089-AD7C-FE4BAD1F3FEE}" dt="2019-09-25T13:55:40.271" v="7011" actId="6549"/>
          <ac:spMkLst>
            <pc:docMk/>
            <pc:sldMk cId="274147024" sldId="274"/>
            <ac:spMk id="20" creationId="{E1FD7812-36C5-BA44-AD32-CE6B7F790284}"/>
          </ac:spMkLst>
        </pc:spChg>
      </pc:sldChg>
      <pc:sldChg chg="modSp">
        <pc:chgData name="Ruben Fernandez" userId="b2ddae9f6de01a07" providerId="LiveId" clId="{07DC7522-1F9D-4089-AD7C-FE4BAD1F3FEE}" dt="2019-09-24T14:09:59.746" v="3862" actId="1076"/>
        <pc:sldMkLst>
          <pc:docMk/>
          <pc:sldMk cId="1927673692" sldId="279"/>
        </pc:sldMkLst>
        <pc:spChg chg="mod">
          <ac:chgData name="Ruben Fernandez" userId="b2ddae9f6de01a07" providerId="LiveId" clId="{07DC7522-1F9D-4089-AD7C-FE4BAD1F3FEE}" dt="2019-09-24T14:09:49.491" v="3859" actId="790"/>
          <ac:spMkLst>
            <pc:docMk/>
            <pc:sldMk cId="1927673692" sldId="279"/>
            <ac:spMk id="14" creationId="{00000000-0000-0000-0000-000000000000}"/>
          </ac:spMkLst>
        </pc:spChg>
        <pc:spChg chg="mod">
          <ac:chgData name="Ruben Fernandez" userId="b2ddae9f6de01a07" providerId="LiveId" clId="{07DC7522-1F9D-4089-AD7C-FE4BAD1F3FEE}" dt="2019-09-24T14:09:25.587" v="3821" actId="6549"/>
          <ac:spMkLst>
            <pc:docMk/>
            <pc:sldMk cId="1927673692" sldId="279"/>
            <ac:spMk id="15" creationId="{DF65CDD0-D676-5F4E-87F0-FDB00E6A5AB4}"/>
          </ac:spMkLst>
        </pc:spChg>
        <pc:spChg chg="mod">
          <ac:chgData name="Ruben Fernandez" userId="b2ddae9f6de01a07" providerId="LiveId" clId="{07DC7522-1F9D-4089-AD7C-FE4BAD1F3FEE}" dt="2019-09-24T14:09:59.746" v="3862" actId="1076"/>
          <ac:spMkLst>
            <pc:docMk/>
            <pc:sldMk cId="1927673692" sldId="279"/>
            <ac:spMk id="17" creationId="{78FFF424-F785-B543-A2C1-157E229A9FAA}"/>
          </ac:spMkLst>
        </pc:spChg>
        <pc:picChg chg="mod">
          <ac:chgData name="Ruben Fernandez" userId="b2ddae9f6de01a07" providerId="LiveId" clId="{07DC7522-1F9D-4089-AD7C-FE4BAD1F3FEE}" dt="2019-09-24T14:09:51.317" v="3861" actId="1076"/>
          <ac:picMkLst>
            <pc:docMk/>
            <pc:sldMk cId="1927673692" sldId="279"/>
            <ac:picMk id="3" creationId="{A709422C-4EE5-024F-8097-2618A4B105AE}"/>
          </ac:picMkLst>
        </pc:picChg>
      </pc:sldChg>
      <pc:sldChg chg="modSp">
        <pc:chgData name="Ruben Fernandez" userId="b2ddae9f6de01a07" providerId="LiveId" clId="{07DC7522-1F9D-4089-AD7C-FE4BAD1F3FEE}" dt="2019-09-25T13:15:59.654" v="4390" actId="313"/>
        <pc:sldMkLst>
          <pc:docMk/>
          <pc:sldMk cId="460647272" sldId="280"/>
        </pc:sldMkLst>
        <pc:spChg chg="mod">
          <ac:chgData name="Ruben Fernandez" userId="b2ddae9f6de01a07" providerId="LiveId" clId="{07DC7522-1F9D-4089-AD7C-FE4BAD1F3FEE}" dt="2019-09-25T13:14:41.659" v="4239" actId="1076"/>
          <ac:spMkLst>
            <pc:docMk/>
            <pc:sldMk cId="460647272" sldId="280"/>
            <ac:spMk id="2" creationId="{CD1BBAE2-CEE7-4049-BBDF-3C170314E35D}"/>
          </ac:spMkLst>
        </pc:spChg>
        <pc:spChg chg="mod">
          <ac:chgData name="Ruben Fernandez" userId="b2ddae9f6de01a07" providerId="LiveId" clId="{07DC7522-1F9D-4089-AD7C-FE4BAD1F3FEE}" dt="2019-09-24T14:10:35.030" v="3934" actId="20577"/>
          <ac:spMkLst>
            <pc:docMk/>
            <pc:sldMk cId="460647272" sldId="280"/>
            <ac:spMk id="14" creationId="{00000000-0000-0000-0000-000000000000}"/>
          </ac:spMkLst>
        </pc:spChg>
        <pc:spChg chg="mod">
          <ac:chgData name="Ruben Fernandez" userId="b2ddae9f6de01a07" providerId="LiveId" clId="{07DC7522-1F9D-4089-AD7C-FE4BAD1F3FEE}" dt="2019-09-24T14:10:30.578" v="3931" actId="6549"/>
          <ac:spMkLst>
            <pc:docMk/>
            <pc:sldMk cId="460647272" sldId="280"/>
            <ac:spMk id="24" creationId="{76DEDE49-B46A-6A4D-8377-CE168C2D0B44}"/>
          </ac:spMkLst>
        </pc:spChg>
        <pc:spChg chg="mod">
          <ac:chgData name="Ruben Fernandez" userId="b2ddae9f6de01a07" providerId="LiveId" clId="{07DC7522-1F9D-4089-AD7C-FE4BAD1F3FEE}" dt="2019-09-25T13:15:59.654" v="4390" actId="313"/>
          <ac:spMkLst>
            <pc:docMk/>
            <pc:sldMk cId="460647272" sldId="280"/>
            <ac:spMk id="26" creationId="{5D1D72F0-5EDD-8E42-B1B6-D7A9E72CB2AA}"/>
          </ac:spMkLst>
        </pc:spChg>
      </pc:sldChg>
      <pc:sldChg chg="modSp">
        <pc:chgData name="Ruben Fernandez" userId="b2ddae9f6de01a07" providerId="LiveId" clId="{07DC7522-1F9D-4089-AD7C-FE4BAD1F3FEE}" dt="2019-09-25T13:37:58.924" v="5672" actId="20577"/>
        <pc:sldMkLst>
          <pc:docMk/>
          <pc:sldMk cId="1849787687" sldId="281"/>
        </pc:sldMkLst>
        <pc:spChg chg="mod">
          <ac:chgData name="Ruben Fernandez" userId="b2ddae9f6de01a07" providerId="LiveId" clId="{07DC7522-1F9D-4089-AD7C-FE4BAD1F3FEE}" dt="2019-09-25T13:37:58.924" v="5672" actId="20577"/>
          <ac:spMkLst>
            <pc:docMk/>
            <pc:sldMk cId="1849787687" sldId="281"/>
            <ac:spMk id="9" creationId="{747031B4-49CD-554D-961E-B2CA69AC8BE5}"/>
          </ac:spMkLst>
        </pc:spChg>
        <pc:spChg chg="mod">
          <ac:chgData name="Ruben Fernandez" userId="b2ddae9f6de01a07" providerId="LiveId" clId="{07DC7522-1F9D-4089-AD7C-FE4BAD1F3FEE}" dt="2019-09-25T13:25:56.415" v="5174" actId="313"/>
          <ac:spMkLst>
            <pc:docMk/>
            <pc:sldMk cId="1849787687" sldId="281"/>
            <ac:spMk id="14" creationId="{00000000-0000-0000-0000-000000000000}"/>
          </ac:spMkLst>
        </pc:spChg>
        <pc:spChg chg="mod">
          <ac:chgData name="Ruben Fernandez" userId="b2ddae9f6de01a07" providerId="LiveId" clId="{07DC7522-1F9D-4089-AD7C-FE4BAD1F3FEE}" dt="2019-09-25T13:21:46.482" v="4964" actId="6549"/>
          <ac:spMkLst>
            <pc:docMk/>
            <pc:sldMk cId="1849787687" sldId="281"/>
            <ac:spMk id="30" creationId="{D6394EB4-2C47-8942-BF78-FA9ADA413A86}"/>
          </ac:spMkLst>
        </pc:spChg>
      </pc:sldChg>
      <pc:sldChg chg="modSp">
        <pc:chgData name="Ruben Fernandez" userId="b2ddae9f6de01a07" providerId="LiveId" clId="{07DC7522-1F9D-4089-AD7C-FE4BAD1F3FEE}" dt="2019-09-24T14:08:03.099" v="3748" actId="313"/>
        <pc:sldMkLst>
          <pc:docMk/>
          <pc:sldMk cId="1186028800" sldId="296"/>
        </pc:sldMkLst>
        <pc:spChg chg="mod">
          <ac:chgData name="Ruben Fernandez" userId="b2ddae9f6de01a07" providerId="LiveId" clId="{07DC7522-1F9D-4089-AD7C-FE4BAD1F3FEE}" dt="2019-09-24T13:49:24.116" v="2731" actId="313"/>
          <ac:spMkLst>
            <pc:docMk/>
            <pc:sldMk cId="1186028800" sldId="296"/>
            <ac:spMk id="16" creationId="{00000000-0000-0000-0000-000000000000}"/>
          </ac:spMkLst>
        </pc:spChg>
        <pc:spChg chg="mod">
          <ac:chgData name="Ruben Fernandez" userId="b2ddae9f6de01a07" providerId="LiveId" clId="{07DC7522-1F9D-4089-AD7C-FE4BAD1F3FEE}" dt="2019-09-24T14:08:03.099" v="3748" actId="313"/>
          <ac:spMkLst>
            <pc:docMk/>
            <pc:sldMk cId="1186028800" sldId="296"/>
            <ac:spMk id="17" creationId="{00000000-0000-0000-0000-000000000000}"/>
          </ac:spMkLst>
        </pc:spChg>
        <pc:spChg chg="mod">
          <ac:chgData name="Ruben Fernandez" userId="b2ddae9f6de01a07" providerId="LiveId" clId="{07DC7522-1F9D-4089-AD7C-FE4BAD1F3FEE}" dt="2019-09-24T13:49:04.929" v="2727" actId="6549"/>
          <ac:spMkLst>
            <pc:docMk/>
            <pc:sldMk cId="1186028800" sldId="296"/>
            <ac:spMk id="26" creationId="{7C688EB5-5E54-674D-A711-61D2B41A86C2}"/>
          </ac:spMkLst>
        </pc:spChg>
      </pc:sldChg>
      <pc:sldChg chg="modSp">
        <pc:chgData name="Ruben Fernandez" userId="b2ddae9f6de01a07" providerId="LiveId" clId="{07DC7522-1F9D-4089-AD7C-FE4BAD1F3FEE}" dt="2019-09-25T13:21:32.304" v="4895" actId="6549"/>
        <pc:sldMkLst>
          <pc:docMk/>
          <pc:sldMk cId="701234821" sldId="297"/>
        </pc:sldMkLst>
        <pc:spChg chg="mod">
          <ac:chgData name="Ruben Fernandez" userId="b2ddae9f6de01a07" providerId="LiveId" clId="{07DC7522-1F9D-4089-AD7C-FE4BAD1F3FEE}" dt="2019-09-25T13:16:21.156" v="4393" actId="20577"/>
          <ac:spMkLst>
            <pc:docMk/>
            <pc:sldMk cId="701234821" sldId="297"/>
            <ac:spMk id="14" creationId="{00000000-0000-0000-0000-000000000000}"/>
          </ac:spMkLst>
        </pc:spChg>
        <pc:spChg chg="mod">
          <ac:chgData name="Ruben Fernandez" userId="b2ddae9f6de01a07" providerId="LiveId" clId="{07DC7522-1F9D-4089-AD7C-FE4BAD1F3FEE}" dt="2019-09-25T13:21:32.304" v="4895" actId="6549"/>
          <ac:spMkLst>
            <pc:docMk/>
            <pc:sldMk cId="701234821" sldId="297"/>
            <ac:spMk id="24" creationId="{76DEDE49-B46A-6A4D-8377-CE168C2D0B44}"/>
          </ac:spMkLst>
        </pc:spChg>
        <pc:spChg chg="mod">
          <ac:chgData name="Ruben Fernandez" userId="b2ddae9f6de01a07" providerId="LiveId" clId="{07DC7522-1F9D-4089-AD7C-FE4BAD1F3FEE}" dt="2019-09-25T13:19:47.287" v="4807" actId="313"/>
          <ac:spMkLst>
            <pc:docMk/>
            <pc:sldMk cId="701234821" sldId="297"/>
            <ac:spMk id="26" creationId="{5D1D72F0-5EDD-8E42-B1B6-D7A9E72CB2AA}"/>
          </ac:spMkLst>
        </pc:spChg>
      </pc:sldChg>
      <pc:sldChg chg="modSp">
        <pc:chgData name="Ruben Fernandez" userId="b2ddae9f6de01a07" providerId="LiveId" clId="{07DC7522-1F9D-4089-AD7C-FE4BAD1F3FEE}" dt="2019-09-25T13:41:29.478" v="6207" actId="313"/>
        <pc:sldMkLst>
          <pc:docMk/>
          <pc:sldMk cId="2765891047" sldId="298"/>
        </pc:sldMkLst>
        <pc:spChg chg="mod">
          <ac:chgData name="Ruben Fernandez" userId="b2ddae9f6de01a07" providerId="LiveId" clId="{07DC7522-1F9D-4089-AD7C-FE4BAD1F3FEE}" dt="2019-09-25T13:40:14.366" v="6124" actId="113"/>
          <ac:spMkLst>
            <pc:docMk/>
            <pc:sldMk cId="2765891047" sldId="298"/>
            <ac:spMk id="9" creationId="{747031B4-49CD-554D-961E-B2CA69AC8BE5}"/>
          </ac:spMkLst>
        </pc:spChg>
        <pc:spChg chg="mod">
          <ac:chgData name="Ruben Fernandez" userId="b2ddae9f6de01a07" providerId="LiveId" clId="{07DC7522-1F9D-4089-AD7C-FE4BAD1F3FEE}" dt="2019-09-25T13:41:29.478" v="6207" actId="313"/>
          <ac:spMkLst>
            <pc:docMk/>
            <pc:sldMk cId="2765891047" sldId="298"/>
            <ac:spMk id="14" creationId="{00000000-0000-0000-0000-000000000000}"/>
          </ac:spMkLst>
        </pc:spChg>
        <pc:spChg chg="mod">
          <ac:chgData name="Ruben Fernandez" userId="b2ddae9f6de01a07" providerId="LiveId" clId="{07DC7522-1F9D-4089-AD7C-FE4BAD1F3FEE}" dt="2019-09-25T13:41:04.575" v="6201" actId="6549"/>
          <ac:spMkLst>
            <pc:docMk/>
            <pc:sldMk cId="2765891047" sldId="298"/>
            <ac:spMk id="30" creationId="{D6394EB4-2C47-8942-BF78-FA9ADA413A86}"/>
          </ac:spMkLst>
        </pc:spChg>
      </pc:sldChg>
    </pc:docChg>
  </pc:docChgLst>
  <pc:docChgLst>
    <pc:chgData name="Ruben Fernandez" userId="b2ddae9f6de01a07" providerId="LiveId" clId="{4AC016F4-4B63-42A1-AA8F-65D52FBC86E2}"/>
    <pc:docChg chg="custSel modSld">
      <pc:chgData name="Ruben Fernandez" userId="b2ddae9f6de01a07" providerId="LiveId" clId="{4AC016F4-4B63-42A1-AA8F-65D52FBC86E2}" dt="2019-09-17T15:06:31.355" v="247" actId="20577"/>
      <pc:docMkLst>
        <pc:docMk/>
      </pc:docMkLst>
      <pc:sldChg chg="modSp">
        <pc:chgData name="Ruben Fernandez" userId="b2ddae9f6de01a07" providerId="LiveId" clId="{4AC016F4-4B63-42A1-AA8F-65D52FBC86E2}" dt="2019-09-17T15:06:31.355" v="247" actId="20577"/>
        <pc:sldMkLst>
          <pc:docMk/>
          <pc:sldMk cId="1220079345" sldId="258"/>
        </pc:sldMkLst>
        <pc:spChg chg="mod">
          <ac:chgData name="Ruben Fernandez" userId="b2ddae9f6de01a07" providerId="LiveId" clId="{4AC016F4-4B63-42A1-AA8F-65D52FBC86E2}" dt="2019-09-17T15:06:31.355" v="247" actId="20577"/>
          <ac:spMkLst>
            <pc:docMk/>
            <pc:sldMk cId="1220079345" sldId="258"/>
            <ac:spMk id="13317" creationId="{00000000-0000-0000-0000-000000000000}"/>
          </ac:spMkLst>
        </pc:spChg>
      </pc:sldChg>
      <pc:sldChg chg="modSp">
        <pc:chgData name="Ruben Fernandez" userId="b2ddae9f6de01a07" providerId="LiveId" clId="{4AC016F4-4B63-42A1-AA8F-65D52FBC86E2}" dt="2019-09-17T15:06:13.311" v="244" actId="313"/>
        <pc:sldMkLst>
          <pc:docMk/>
          <pc:sldMk cId="1919824524" sldId="259"/>
        </pc:sldMkLst>
        <pc:spChg chg="mod">
          <ac:chgData name="Ruben Fernandez" userId="b2ddae9f6de01a07" providerId="LiveId" clId="{4AC016F4-4B63-42A1-AA8F-65D52FBC86E2}" dt="2019-09-17T15:05:35.702" v="242" actId="20577"/>
          <ac:spMkLst>
            <pc:docMk/>
            <pc:sldMk cId="1919824524" sldId="259"/>
            <ac:spMk id="14342" creationId="{00000000-0000-0000-0000-000000000000}"/>
          </ac:spMkLst>
        </pc:spChg>
        <pc:spChg chg="mod">
          <ac:chgData name="Ruben Fernandez" userId="b2ddae9f6de01a07" providerId="LiveId" clId="{4AC016F4-4B63-42A1-AA8F-65D52FBC86E2}" dt="2019-09-17T15:06:13.311" v="244" actId="313"/>
          <ac:spMkLst>
            <pc:docMk/>
            <pc:sldMk cId="1919824524" sldId="259"/>
            <ac:spMk id="1434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12EE9A-9182-8E4D-A249-974FABE59AC9}" type="datetimeFigureOut">
              <a:rPr lang="en-US" smtClean="0"/>
              <a:t>10/28/2019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A282C0-B187-C147-AA0E-6EEE63739975}" type="slidenum">
              <a:rPr lang="en-US" smtClean="0"/>
              <a:t>‹#›</a:t>
            </a:fld>
            <a:endParaRPr lang="en-US" dirty="0"/>
          </a:p>
        </p:txBody>
      </p:sp>
    </p:spTree>
    <p:extLst>
      <p:ext uri="{BB962C8B-B14F-4D97-AF65-F5344CB8AC3E}">
        <p14:creationId xmlns:p14="http://schemas.microsoft.com/office/powerpoint/2010/main" val="123001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282C0-B187-C147-AA0E-6EEE63739975}" type="slidenum">
              <a:rPr lang="en-US" smtClean="0"/>
              <a:t>4</a:t>
            </a:fld>
            <a:endParaRPr lang="en-US" dirty="0"/>
          </a:p>
        </p:txBody>
      </p:sp>
    </p:spTree>
    <p:extLst>
      <p:ext uri="{BB962C8B-B14F-4D97-AF65-F5344CB8AC3E}">
        <p14:creationId xmlns:p14="http://schemas.microsoft.com/office/powerpoint/2010/main" val="140547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282C0-B187-C147-AA0E-6EEE63739975}" type="slidenum">
              <a:rPr lang="en-US" smtClean="0"/>
              <a:t>5</a:t>
            </a:fld>
            <a:endParaRPr lang="en-US" dirty="0"/>
          </a:p>
        </p:txBody>
      </p:sp>
    </p:spTree>
    <p:extLst>
      <p:ext uri="{BB962C8B-B14F-4D97-AF65-F5344CB8AC3E}">
        <p14:creationId xmlns:p14="http://schemas.microsoft.com/office/powerpoint/2010/main" val="3653226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10/28/2019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535608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10/28/2019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530232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10/28/2019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346227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10/28/2019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520984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16B9AC-B1BF-134D-941C-C41134F8FB10}" type="datetimeFigureOut">
              <a:rPr lang="en-US" smtClean="0"/>
              <a:t>10/28/2019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902956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16B9AC-B1BF-134D-941C-C41134F8FB10}" type="datetimeFigureOut">
              <a:rPr lang="en-US" smtClean="0"/>
              <a:t>10/28/2019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877487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16B9AC-B1BF-134D-941C-C41134F8FB10}" type="datetimeFigureOut">
              <a:rPr lang="en-US" smtClean="0"/>
              <a:t>10/28/2019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962430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16B9AC-B1BF-134D-941C-C41134F8FB10}" type="datetimeFigureOut">
              <a:rPr lang="en-US" smtClean="0"/>
              <a:t>10/28/2019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523058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6B9AC-B1BF-134D-941C-C41134F8FB10}" type="datetimeFigureOut">
              <a:rPr lang="en-US" smtClean="0"/>
              <a:t>10/28/2019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44112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16B9AC-B1BF-134D-941C-C41134F8FB10}" type="datetimeFigureOut">
              <a:rPr lang="en-US" smtClean="0"/>
              <a:t>10/28/2019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510744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16B9AC-B1BF-134D-941C-C41134F8FB10}" type="datetimeFigureOut">
              <a:rPr lang="en-US" smtClean="0"/>
              <a:t>10/28/2019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58746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6B9AC-B1BF-134D-941C-C41134F8FB10}" type="datetimeFigureOut">
              <a:rPr lang="en-US" smtClean="0"/>
              <a:t>10/28/2019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09E509-1C91-DB4A-B99D-32040C87BC6D}" type="slidenum">
              <a:rPr lang="en-US" smtClean="0"/>
              <a:t>‹#›</a:t>
            </a:fld>
            <a:endParaRPr lang="en-US" dirty="0"/>
          </a:p>
        </p:txBody>
      </p:sp>
    </p:spTree>
    <p:extLst>
      <p:ext uri="{BB962C8B-B14F-4D97-AF65-F5344CB8AC3E}">
        <p14:creationId xmlns:p14="http://schemas.microsoft.com/office/powerpoint/2010/main" val="1917966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tif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tif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tif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tif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5"/>
          <p:cNvSpPr txBox="1">
            <a:spLocks noChangeArrowheads="1"/>
          </p:cNvSpPr>
          <p:nvPr/>
        </p:nvSpPr>
        <p:spPr bwMode="auto">
          <a:xfrm>
            <a:off x="228600" y="1244600"/>
            <a:ext cx="87487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it-IT" b="1" dirty="0">
                <a:solidFill>
                  <a:srgbClr val="000000"/>
                </a:solidFill>
                <a:ea typeface="Arial" charset="0"/>
                <a:cs typeface="Arial" charset="0"/>
              </a:rPr>
              <a:t>UOG Journal Club: </a:t>
            </a:r>
            <a:r>
              <a:rPr lang="en-GB" altLang="it-IT" b="1" dirty="0" err="1">
                <a:solidFill>
                  <a:srgbClr val="000000"/>
                </a:solidFill>
                <a:ea typeface="Arial" charset="0"/>
                <a:cs typeface="Arial" charset="0"/>
              </a:rPr>
              <a:t>Octubre</a:t>
            </a:r>
            <a:r>
              <a:rPr lang="en-GB" altLang="it-IT" b="1" dirty="0">
                <a:solidFill>
                  <a:srgbClr val="000000"/>
                </a:solidFill>
                <a:ea typeface="Arial" charset="0"/>
                <a:cs typeface="Arial" charset="0"/>
              </a:rPr>
              <a:t> 2019</a:t>
            </a:r>
          </a:p>
        </p:txBody>
      </p:sp>
      <p:sp>
        <p:nvSpPr>
          <p:cNvPr id="13317" name="TextBox 1"/>
          <p:cNvSpPr txBox="1">
            <a:spLocks noChangeArrowheads="1"/>
          </p:cNvSpPr>
          <p:nvPr/>
        </p:nvSpPr>
        <p:spPr bwMode="auto">
          <a:xfrm>
            <a:off x="377825" y="2185578"/>
            <a:ext cx="8302151" cy="232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2000" b="1" dirty="0"/>
              <a:t>Riesgo de aborto seguido de amniocentesis o muestreo de vellosidades coriónicas: revisión sistemática de literatura y meta-análisis actualizado</a:t>
            </a:r>
          </a:p>
          <a:p>
            <a:pPr algn="ctr">
              <a:buNone/>
            </a:pPr>
            <a:endParaRPr lang="en-US" sz="2000" b="1" dirty="0"/>
          </a:p>
          <a:p>
            <a:pPr algn="ctr">
              <a:buNone/>
            </a:pPr>
            <a:r>
              <a:rPr lang="en-US" sz="1800" dirty="0"/>
              <a:t>L. J. SALOMON, A. SOTIRIADIS, C. B. WULFF, A. ODIBO and R. AKOLEKAR</a:t>
            </a:r>
          </a:p>
          <a:p>
            <a:pPr algn="ctr">
              <a:buNone/>
            </a:pPr>
            <a:endParaRPr lang="sv-SE" altLang="en-US" sz="1800" dirty="0"/>
          </a:p>
          <a:p>
            <a:pPr algn="ctr">
              <a:spcBef>
                <a:spcPct val="0"/>
              </a:spcBef>
              <a:spcAft>
                <a:spcPts val="600"/>
              </a:spcAft>
              <a:buNone/>
            </a:pPr>
            <a:r>
              <a:rPr lang="it-IT" altLang="en-US" sz="1800" i="1" dirty="0"/>
              <a:t>Volumen </a:t>
            </a:r>
            <a:r>
              <a:rPr lang="it-IT" altLang="en-US" sz="1800" i="1" dirty="0" smtClean="0"/>
              <a:t>54, </a:t>
            </a:r>
            <a:r>
              <a:rPr lang="it-IT" altLang="en-US" sz="1800" i="1" dirty="0"/>
              <a:t>Numero </a:t>
            </a:r>
            <a:r>
              <a:rPr lang="it-IT" altLang="en-US" sz="1800" i="1" dirty="0" smtClean="0"/>
              <a:t>4, </a:t>
            </a:r>
            <a:r>
              <a:rPr lang="it-IT" altLang="en-US" sz="1800" i="1" dirty="0"/>
              <a:t>Paginas 440–449  </a:t>
            </a:r>
            <a:endParaRPr lang="en-GB" altLang="en-US" sz="1800" b="1" dirty="0"/>
          </a:p>
        </p:txBody>
      </p:sp>
      <p:sp>
        <p:nvSpPr>
          <p:cNvPr id="13318" name="TextBox 2"/>
          <p:cNvSpPr txBox="1">
            <a:spLocks noChangeArrowheads="1"/>
          </p:cNvSpPr>
          <p:nvPr/>
        </p:nvSpPr>
        <p:spPr bwMode="auto">
          <a:xfrm>
            <a:off x="2352282" y="5436392"/>
            <a:ext cx="5797805"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it-IT" sz="1900" dirty="0">
                <a:solidFill>
                  <a:srgbClr val="000000"/>
                </a:solidFill>
                <a:ea typeface="Arial" charset="0"/>
                <a:cs typeface="Arial" charset="0"/>
              </a:rPr>
              <a:t>Slides de Journal Club preparadas por Dr Yael Raz</a:t>
            </a:r>
          </a:p>
          <a:p>
            <a:pPr algn="ctr" eaLnBrk="1" hangingPunct="1">
              <a:spcBef>
                <a:spcPct val="0"/>
              </a:spcBef>
              <a:buFontTx/>
              <a:buNone/>
            </a:pPr>
            <a:r>
              <a:rPr lang="en-GB" altLang="it-IT" sz="1900" dirty="0">
                <a:solidFill>
                  <a:srgbClr val="000000"/>
                </a:solidFill>
                <a:ea typeface="Arial" charset="0"/>
                <a:cs typeface="Arial" charset="0"/>
              </a:rPr>
              <a:t>(Editor de UOG para </a:t>
            </a:r>
            <a:r>
              <a:rPr lang="en-GB" altLang="it-IT" sz="1900" dirty="0" err="1">
                <a:solidFill>
                  <a:srgbClr val="000000"/>
                </a:solidFill>
                <a:ea typeface="Arial" charset="0"/>
                <a:cs typeface="Arial" charset="0"/>
              </a:rPr>
              <a:t>Practicantes</a:t>
            </a:r>
            <a:r>
              <a:rPr lang="en-GB" altLang="it-IT" sz="1900" dirty="0">
                <a:solidFill>
                  <a:srgbClr val="000000"/>
                </a:solidFill>
                <a:ea typeface="Arial" charset="0"/>
                <a:cs typeface="Arial" charset="0"/>
              </a:rPr>
              <a:t>)</a:t>
            </a:r>
          </a:p>
          <a:p>
            <a:pPr algn="ctr" eaLnBrk="1" hangingPunct="1">
              <a:spcBef>
                <a:spcPct val="0"/>
              </a:spcBef>
              <a:buFontTx/>
              <a:buNone/>
            </a:pPr>
            <a:r>
              <a:rPr lang="en-GB" altLang="it-IT" sz="1900" dirty="0" err="1">
                <a:solidFill>
                  <a:srgbClr val="000000"/>
                </a:solidFill>
                <a:ea typeface="Arial" charset="0"/>
                <a:cs typeface="Arial" charset="0"/>
              </a:rPr>
              <a:t>Traducido</a:t>
            </a:r>
            <a:r>
              <a:rPr lang="en-GB" altLang="it-IT" sz="1900" dirty="0">
                <a:solidFill>
                  <a:srgbClr val="000000"/>
                </a:solidFill>
                <a:ea typeface="Arial" charset="0"/>
                <a:cs typeface="Arial" charset="0"/>
              </a:rPr>
              <a:t> por: </a:t>
            </a:r>
            <a:r>
              <a:rPr lang="en-GB" altLang="it-IT" sz="1900" dirty="0" err="1">
                <a:solidFill>
                  <a:srgbClr val="000000"/>
                </a:solidFill>
                <a:ea typeface="Arial" charset="0"/>
                <a:cs typeface="Arial" charset="0"/>
              </a:rPr>
              <a:t>Dr.</a:t>
            </a:r>
            <a:r>
              <a:rPr lang="en-GB" altLang="it-IT" sz="1900" dirty="0">
                <a:solidFill>
                  <a:srgbClr val="000000"/>
                </a:solidFill>
                <a:ea typeface="Arial" charset="0"/>
                <a:cs typeface="Arial" charset="0"/>
              </a:rPr>
              <a:t> Ruben D. Fernandez Jr</a:t>
            </a:r>
          </a:p>
        </p:txBody>
      </p:sp>
      <p:grpSp>
        <p:nvGrpSpPr>
          <p:cNvPr id="12" name="Group 2"/>
          <p:cNvGrpSpPr>
            <a:grpSpLocks/>
          </p:cNvGrpSpPr>
          <p:nvPr/>
        </p:nvGrpSpPr>
        <p:grpSpPr bwMode="auto">
          <a:xfrm>
            <a:off x="0" y="0"/>
            <a:ext cx="9144000" cy="923925"/>
            <a:chOff x="0" y="3755"/>
            <a:chExt cx="5760" cy="582"/>
          </a:xfrm>
        </p:grpSpPr>
        <p:pic>
          <p:nvPicPr>
            <p:cNvPr id="1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51" descr="\\ISUOG-DC01\users\ostirrup\Desktop\Journal Club logo.t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825" y="5080000"/>
            <a:ext cx="15763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0079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6" name="Content Placeholder 2"/>
          <p:cNvSpPr txBox="1">
            <a:spLocks/>
          </p:cNvSpPr>
          <p:nvPr/>
        </p:nvSpPr>
        <p:spPr>
          <a:xfrm>
            <a:off x="495300" y="3031194"/>
            <a:ext cx="8210550" cy="24817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4" name="Rectangle 8"/>
          <p:cNvSpPr>
            <a:spLocks noChangeArrowheads="1"/>
          </p:cNvSpPr>
          <p:nvPr/>
        </p:nvSpPr>
        <p:spPr bwMode="auto">
          <a:xfrm>
            <a:off x="0" y="1705069"/>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s-HN" altLang="en-US" sz="2800" b="1" dirty="0">
                <a:solidFill>
                  <a:srgbClr val="000000"/>
                </a:solidFill>
                <a:effectLst>
                  <a:outerShdw blurRad="50800" dist="38100" dir="2700000" algn="tl" rotWithShape="0">
                    <a:prstClr val="black">
                      <a:alpha val="40000"/>
                    </a:prstClr>
                  </a:outerShdw>
                </a:effectLst>
              </a:rPr>
              <a:t>Resultados – Subgrupo de análisis - CVS</a:t>
            </a:r>
            <a:endParaRPr lang="es-HN" sz="2800" b="1" dirty="0">
              <a:solidFill>
                <a:srgbClr val="000000"/>
              </a:solidFill>
              <a:effectLst>
                <a:outerShdw blurRad="50800" dist="38100" dir="2700000" algn="tl" rotWithShape="0">
                  <a:prstClr val="black">
                    <a:alpha val="40000"/>
                  </a:prstClr>
                </a:outerShdw>
              </a:effectLst>
            </a:endParaRPr>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Text Box 5">
            <a:extLst>
              <a:ext uri="{FF2B5EF4-FFF2-40B4-BE49-F238E27FC236}">
                <a16:creationId xmlns:a16="http://schemas.microsoft.com/office/drawing/2014/main" id="{D6394EB4-2C47-8942-BF78-FA9ADA413A86}"/>
              </a:ext>
            </a:extLst>
          </p:cNvPr>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Riesgo de aborto seguido de amniocentesis o muestreo de vellosidades coriónicas: revisión sistemática de literatura y meta-análisis actualizada</a:t>
            </a:r>
          </a:p>
          <a:p>
            <a:pPr algn="ctr">
              <a:spcBef>
                <a:spcPct val="0"/>
              </a:spcBef>
              <a:buNone/>
            </a:pPr>
            <a:r>
              <a:rPr lang="en-US" sz="1400" i="1" dirty="0">
                <a:solidFill>
                  <a:schemeClr val="bg1"/>
                </a:solidFill>
              </a:rPr>
              <a:t> Salomon </a:t>
            </a:r>
            <a:r>
              <a:rPr lang="it-IT" altLang="en-US" sz="1400" i="1" dirty="0">
                <a:solidFill>
                  <a:schemeClr val="bg1"/>
                </a:solidFill>
              </a:rPr>
              <a:t>et al., UOG 2019</a:t>
            </a:r>
            <a:endParaRPr lang="en-GB" altLang="it-IT" sz="1400" i="1" dirty="0">
              <a:solidFill>
                <a:schemeClr val="bg1"/>
              </a:solidFill>
            </a:endParaRPr>
          </a:p>
        </p:txBody>
      </p:sp>
      <p:sp>
        <p:nvSpPr>
          <p:cNvPr id="9" name="Segnaposto contenuto 2">
            <a:extLst>
              <a:ext uri="{FF2B5EF4-FFF2-40B4-BE49-F238E27FC236}">
                <a16:creationId xmlns:a16="http://schemas.microsoft.com/office/drawing/2014/main" id="{747031B4-49CD-554D-961E-B2CA69AC8BE5}"/>
              </a:ext>
            </a:extLst>
          </p:cNvPr>
          <p:cNvSpPr txBox="1">
            <a:spLocks/>
          </p:cNvSpPr>
          <p:nvPr/>
        </p:nvSpPr>
        <p:spPr bwMode="auto">
          <a:xfrm>
            <a:off x="335902" y="2207704"/>
            <a:ext cx="8490858" cy="465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endParaRPr lang="en-US" sz="1400" dirty="0"/>
          </a:p>
          <a:p>
            <a:endParaRPr lang="en-US" sz="1400" dirty="0"/>
          </a:p>
          <a:p>
            <a:endParaRPr lang="en-US" sz="1400" dirty="0"/>
          </a:p>
          <a:p>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000" dirty="0"/>
          </a:p>
          <a:p>
            <a:r>
              <a:rPr lang="es-HN" sz="1400" dirty="0"/>
              <a:t>La RD de riesgo acumulado para CVS cuando se analizaron los estudios con nivel de riesgo no similar fue de </a:t>
            </a:r>
            <a:r>
              <a:rPr lang="es-HN" sz="1400" b="1" dirty="0"/>
              <a:t>0.48% </a:t>
            </a:r>
            <a:r>
              <a:rPr lang="es-HN" sz="1400" dirty="0"/>
              <a:t>(95% IC, 0.17–0.78; I</a:t>
            </a:r>
            <a:r>
              <a:rPr lang="es-HN" sz="1400" baseline="30000" dirty="0"/>
              <a:t>2</a:t>
            </a:r>
            <a:r>
              <a:rPr lang="es-HN" sz="1400" dirty="0"/>
              <a:t> = 0%).</a:t>
            </a:r>
          </a:p>
          <a:p>
            <a:r>
              <a:rPr lang="es-HN" sz="1400" dirty="0"/>
              <a:t>Cuando se analizaron los estudios con niveles de riesgo similar, </a:t>
            </a:r>
            <a:r>
              <a:rPr lang="es-HN" sz="1400" b="1" dirty="0"/>
              <a:t>no hubo riesgo relacionado a procedimiento significativo</a:t>
            </a:r>
            <a:r>
              <a:rPr lang="es-HN" sz="1400" dirty="0"/>
              <a:t> (RD, -0.11% (95% IC, −0.29 a 0.08%; I</a:t>
            </a:r>
            <a:r>
              <a:rPr lang="es-HN" sz="1400" baseline="30000" dirty="0"/>
              <a:t>2 </a:t>
            </a:r>
            <a:r>
              <a:rPr lang="es-HN" sz="1400" dirty="0"/>
              <a:t> = 0%)) después de CVS.</a:t>
            </a:r>
          </a:p>
          <a:p>
            <a:pPr marL="0" indent="0">
              <a:buNone/>
            </a:pPr>
            <a:endParaRPr lang="en-US" sz="1400" dirty="0"/>
          </a:p>
          <a:p>
            <a:pPr marL="0" indent="0">
              <a:buNone/>
            </a:pPr>
            <a:r>
              <a:rPr lang="en-US" sz="1800" dirty="0"/>
              <a:t> </a:t>
            </a:r>
          </a:p>
          <a:p>
            <a:pPr marL="0" indent="0">
              <a:buNone/>
            </a:pPr>
            <a:r>
              <a:rPr lang="en-US" sz="1800" dirty="0"/>
              <a:t> </a:t>
            </a:r>
          </a:p>
          <a:p>
            <a:pPr marL="0" indent="0">
              <a:buNone/>
            </a:pPr>
            <a:endParaRPr lang="en-US" sz="1800" dirty="0"/>
          </a:p>
        </p:txBody>
      </p:sp>
      <p:grpSp>
        <p:nvGrpSpPr>
          <p:cNvPr id="4" name="Group 3">
            <a:extLst>
              <a:ext uri="{FF2B5EF4-FFF2-40B4-BE49-F238E27FC236}">
                <a16:creationId xmlns:a16="http://schemas.microsoft.com/office/drawing/2014/main" id="{FD33B574-B77F-2C41-90DB-EE3DDA90AEDB}"/>
              </a:ext>
            </a:extLst>
          </p:cNvPr>
          <p:cNvGrpSpPr/>
          <p:nvPr/>
        </p:nvGrpSpPr>
        <p:grpSpPr>
          <a:xfrm>
            <a:off x="1827213" y="2228289"/>
            <a:ext cx="5986506" cy="3287100"/>
            <a:chOff x="1827213" y="2228289"/>
            <a:chExt cx="5986506" cy="3287100"/>
          </a:xfrm>
        </p:grpSpPr>
        <p:pic>
          <p:nvPicPr>
            <p:cNvPr id="3" name="Picture 2">
              <a:extLst>
                <a:ext uri="{FF2B5EF4-FFF2-40B4-BE49-F238E27FC236}">
                  <a16:creationId xmlns:a16="http://schemas.microsoft.com/office/drawing/2014/main" id="{B9CCB37A-1FCD-B843-86A9-ED1D8F6AA47E}"/>
                </a:ext>
              </a:extLst>
            </p:cNvPr>
            <p:cNvPicPr>
              <a:picLocks noChangeAspect="1"/>
            </p:cNvPicPr>
            <p:nvPr/>
          </p:nvPicPr>
          <p:blipFill>
            <a:blip r:embed="rId4"/>
            <a:stretch>
              <a:fillRect/>
            </a:stretch>
          </p:blipFill>
          <p:spPr>
            <a:xfrm>
              <a:off x="1827213" y="2228289"/>
              <a:ext cx="5986506" cy="3287100"/>
            </a:xfrm>
            <a:prstGeom prst="rect">
              <a:avLst/>
            </a:prstGeom>
          </p:spPr>
        </p:pic>
        <p:sp>
          <p:nvSpPr>
            <p:cNvPr id="13" name="Rectangle 12">
              <a:extLst>
                <a:ext uri="{FF2B5EF4-FFF2-40B4-BE49-F238E27FC236}">
                  <a16:creationId xmlns:a16="http://schemas.microsoft.com/office/drawing/2014/main" id="{C30FE558-8CF3-3C46-9130-1E65A2B60F22}"/>
                </a:ext>
              </a:extLst>
            </p:cNvPr>
            <p:cNvSpPr/>
            <p:nvPr/>
          </p:nvSpPr>
          <p:spPr>
            <a:xfrm>
              <a:off x="1827213" y="3259240"/>
              <a:ext cx="5986506" cy="169760"/>
            </a:xfrm>
            <a:prstGeom prst="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5031F7F-FFBF-754F-9D61-E66A930F03C1}"/>
                </a:ext>
              </a:extLst>
            </p:cNvPr>
            <p:cNvSpPr/>
            <p:nvPr/>
          </p:nvSpPr>
          <p:spPr>
            <a:xfrm>
              <a:off x="1827213" y="4426315"/>
              <a:ext cx="5986506" cy="169760"/>
            </a:xfrm>
            <a:prstGeom prst="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65891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0" y="1723341"/>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s-HN" altLang="en-US" sz="2800" b="1" dirty="0">
                <a:solidFill>
                  <a:srgbClr val="000000"/>
                </a:solidFill>
                <a:effectLst>
                  <a:outerShdw blurRad="50800" dist="38100" dir="2700000" algn="tl" rotWithShape="0">
                    <a:prstClr val="black">
                      <a:alpha val="40000"/>
                    </a:prstClr>
                  </a:outerShdw>
                </a:effectLst>
              </a:rPr>
              <a:t>Discusión – Hallazgos principales</a:t>
            </a:r>
            <a:endParaRPr lang="es-HN" altLang="en-US" sz="2800" dirty="0">
              <a:solidFill>
                <a:srgbClr val="000000"/>
              </a:solidFill>
              <a:effectLst>
                <a:outerShdw blurRad="50800" dist="38100" dir="2700000" algn="tl" rotWithShape="0">
                  <a:prstClr val="black">
                    <a:alpha val="40000"/>
                  </a:prstClr>
                </a:outerShdw>
              </a:effectLst>
            </a:endParaRPr>
          </a:p>
        </p:txBody>
      </p:sp>
      <p:sp>
        <p:nvSpPr>
          <p:cNvPr id="15" name="Segnaposto contenuto 2"/>
          <p:cNvSpPr txBox="1">
            <a:spLocks/>
          </p:cNvSpPr>
          <p:nvPr/>
        </p:nvSpPr>
        <p:spPr bwMode="auto">
          <a:xfrm>
            <a:off x="1" y="2453173"/>
            <a:ext cx="8976048" cy="357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1800" dirty="0"/>
              <a:t>El riesgo relacionado a procedimiento de aborto es considerablemente bajo en relación a lo que esta dictado en las guías actuales de los cuerpos profesionales:</a:t>
            </a:r>
          </a:p>
          <a:p>
            <a:pPr marL="0" indent="0">
              <a:buNone/>
            </a:pPr>
            <a:r>
              <a:rPr lang="es-HN" sz="1800" dirty="0"/>
              <a:t>      - 0.30% después de amniocentesis.</a:t>
            </a:r>
          </a:p>
          <a:p>
            <a:pPr marL="687388" indent="-285750">
              <a:buFontTx/>
              <a:buChar char="-"/>
            </a:pPr>
            <a:r>
              <a:rPr lang="es-HN" sz="1800" dirty="0"/>
              <a:t>No- significativo después de CVS.</a:t>
            </a:r>
          </a:p>
          <a:p>
            <a:pPr marL="401638" indent="0">
              <a:buNone/>
            </a:pPr>
            <a:endParaRPr lang="es-HN" sz="1800" dirty="0"/>
          </a:p>
          <a:p>
            <a:pPr marL="687388" indent="-285750"/>
            <a:r>
              <a:rPr lang="es-HN" sz="1800" dirty="0"/>
              <a:t>CVS puede ser mas seguro que la amniocentesis</a:t>
            </a:r>
            <a:r>
              <a:rPr lang="en-US" sz="1800" dirty="0"/>
              <a:t>. </a:t>
            </a:r>
          </a:p>
          <a:p>
            <a:pPr marL="687388" indent="-285750">
              <a:buFontTx/>
              <a:buChar char="-"/>
            </a:pPr>
            <a:endParaRPr lang="en-US" sz="1800" dirty="0"/>
          </a:p>
          <a:p>
            <a:r>
              <a:rPr lang="es-HN" sz="1800" dirty="0"/>
              <a:t>No hubo aumento significativo en el riesgo de aborto, para ambos amniocentesis y CVS, cuando el análisis es restringido a estudios donde la población de control tenia el mismo perfil de riesgo para anormalidades cromosómicas así como las mujeres que se sometieron a examen prenatal invasivo.</a:t>
            </a:r>
          </a:p>
          <a:p>
            <a:endParaRPr lang="en-US" sz="1800" dirty="0"/>
          </a:p>
          <a:p>
            <a:endParaRPr lang="en-US" sz="1800" dirty="0"/>
          </a:p>
          <a:p>
            <a:endParaRPr lang="en-US" sz="1800" dirty="0"/>
          </a:p>
          <a:p>
            <a:endParaRPr lang="en-US" sz="1800" dirty="0"/>
          </a:p>
          <a:p>
            <a:endParaRPr lang="en-US" sz="1800" dirty="0"/>
          </a:p>
          <a:p>
            <a:endParaRPr lang="en-US" sz="1800" b="1" dirty="0"/>
          </a:p>
          <a:p>
            <a:endParaRPr lang="en-US" sz="1800" dirty="0"/>
          </a:p>
          <a:p>
            <a:endParaRPr lang="en-US" sz="1800" dirty="0"/>
          </a:p>
          <a:p>
            <a:endParaRPr lang="en-US" sz="1800" dirty="0"/>
          </a:p>
          <a:p>
            <a:endParaRPr lang="en-US" sz="1800" dirty="0"/>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5">
            <a:extLst>
              <a:ext uri="{FF2B5EF4-FFF2-40B4-BE49-F238E27FC236}">
                <a16:creationId xmlns:a16="http://schemas.microsoft.com/office/drawing/2014/main" id="{CBC603C1-51FC-254C-9E4A-A22AD4B81E24}"/>
              </a:ext>
            </a:extLst>
          </p:cNvPr>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Riesgo de aborto seguido de amniocentesis o muestreo de vellosidades coriónicas: revisión sistemática de literatura y meta-análisis actualizada</a:t>
            </a:r>
          </a:p>
          <a:p>
            <a:pPr algn="ctr">
              <a:spcBef>
                <a:spcPct val="0"/>
              </a:spcBef>
              <a:buNone/>
            </a:pPr>
            <a:r>
              <a:rPr lang="en-US" sz="1400" i="1" dirty="0">
                <a:solidFill>
                  <a:schemeClr val="bg1"/>
                </a:solidFill>
              </a:rPr>
              <a:t> Salomon </a:t>
            </a:r>
            <a:r>
              <a:rPr lang="it-IT" altLang="en-US" sz="1400" i="1" dirty="0">
                <a:solidFill>
                  <a:schemeClr val="bg1"/>
                </a:solidFill>
              </a:rPr>
              <a:t>et al., UOG 2019</a:t>
            </a:r>
            <a:endParaRPr lang="en-GB" altLang="it-IT" sz="1400" i="1" dirty="0">
              <a:solidFill>
                <a:schemeClr val="bg1"/>
              </a:solidFill>
            </a:endParaRPr>
          </a:p>
        </p:txBody>
      </p:sp>
    </p:spTree>
    <p:extLst>
      <p:ext uri="{BB962C8B-B14F-4D97-AF65-F5344CB8AC3E}">
        <p14:creationId xmlns:p14="http://schemas.microsoft.com/office/powerpoint/2010/main" val="222192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12032" y="1695349"/>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s-HN" altLang="en-US" sz="2800" b="1" dirty="0">
                <a:solidFill>
                  <a:srgbClr val="000000"/>
                </a:solidFill>
                <a:effectLst>
                  <a:outerShdw blurRad="50800" dist="38100" dir="2700000" algn="tl" rotWithShape="0">
                    <a:prstClr val="black">
                      <a:alpha val="40000"/>
                    </a:prstClr>
                  </a:outerShdw>
                </a:effectLst>
              </a:rPr>
              <a:t>Discusión</a:t>
            </a:r>
            <a:endParaRPr lang="es-HN" altLang="en-US" sz="2800" dirty="0">
              <a:solidFill>
                <a:srgbClr val="000000"/>
              </a:solidFill>
              <a:effectLst>
                <a:outerShdw blurRad="50800" dist="38100" dir="2700000" algn="tl" rotWithShape="0">
                  <a:prstClr val="black">
                    <a:alpha val="40000"/>
                  </a:prstClr>
                </a:outerShdw>
              </a:effectLst>
            </a:endParaRPr>
          </a:p>
        </p:txBody>
      </p:sp>
      <p:grpSp>
        <p:nvGrpSpPr>
          <p:cNvPr id="16" name="Group 2"/>
          <p:cNvGrpSpPr>
            <a:grpSpLocks/>
          </p:cNvGrpSpPr>
          <p:nvPr/>
        </p:nvGrpSpPr>
        <p:grpSpPr bwMode="auto">
          <a:xfrm>
            <a:off x="0" y="0"/>
            <a:ext cx="9144000" cy="923925"/>
            <a:chOff x="0" y="3755"/>
            <a:chExt cx="5760" cy="582"/>
          </a:xfrm>
        </p:grpSpPr>
        <p:pic>
          <p:nvPicPr>
            <p:cNvPr id="17"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מציין מיקום טקסט 2">
            <a:extLst>
              <a:ext uri="{FF2B5EF4-FFF2-40B4-BE49-F238E27FC236}">
                <a16:creationId xmlns:a16="http://schemas.microsoft.com/office/drawing/2014/main" id="{DB0C2D8F-58F0-DB46-9618-87F49884E90D}"/>
              </a:ext>
            </a:extLst>
          </p:cNvPr>
          <p:cNvSpPr>
            <a:spLocks noGrp="1"/>
          </p:cNvSpPr>
          <p:nvPr>
            <p:ph type="body" idx="1"/>
          </p:nvPr>
        </p:nvSpPr>
        <p:spPr>
          <a:xfrm>
            <a:off x="629842" y="2433529"/>
            <a:ext cx="3868340" cy="416692"/>
          </a:xfrm>
        </p:spPr>
        <p:txBody>
          <a:bodyPr>
            <a:normAutofit lnSpcReduction="10000"/>
          </a:bodyPr>
          <a:lstStyle/>
          <a:p>
            <a:r>
              <a:rPr lang="en-US" dirty="0" err="1">
                <a:solidFill>
                  <a:srgbClr val="000000"/>
                </a:solidFill>
                <a:latin typeface="Arial" charset="0"/>
                <a:ea typeface="ＭＳ Ｐゴシック" pitchFamily="34" charset="-128"/>
              </a:rPr>
              <a:t>Fortalezas</a:t>
            </a:r>
            <a:r>
              <a:rPr lang="en-US" dirty="0">
                <a:solidFill>
                  <a:srgbClr val="000000"/>
                </a:solidFill>
                <a:latin typeface="Arial" charset="0"/>
                <a:ea typeface="ＭＳ Ｐゴシック" pitchFamily="34" charset="-128"/>
              </a:rPr>
              <a:t> </a:t>
            </a:r>
            <a:endParaRPr lang="he-IL" dirty="0">
              <a:solidFill>
                <a:srgbClr val="000000"/>
              </a:solidFill>
              <a:latin typeface="Arial" charset="0"/>
              <a:ea typeface="ＭＳ Ｐゴシック" pitchFamily="34" charset="-128"/>
            </a:endParaRPr>
          </a:p>
        </p:txBody>
      </p:sp>
      <p:sp>
        <p:nvSpPr>
          <p:cNvPr id="4" name="מציין מיקום תוכן 3">
            <a:extLst>
              <a:ext uri="{FF2B5EF4-FFF2-40B4-BE49-F238E27FC236}">
                <a16:creationId xmlns:a16="http://schemas.microsoft.com/office/drawing/2014/main" id="{77251234-1648-FE4C-A1B1-3C5825D1D38E}"/>
              </a:ext>
            </a:extLst>
          </p:cNvPr>
          <p:cNvSpPr>
            <a:spLocks noGrp="1"/>
          </p:cNvSpPr>
          <p:nvPr>
            <p:ph sz="half" idx="2"/>
          </p:nvPr>
        </p:nvSpPr>
        <p:spPr>
          <a:xfrm>
            <a:off x="629842" y="2840214"/>
            <a:ext cx="3868340" cy="928125"/>
          </a:xfrm>
        </p:spPr>
        <p:txBody>
          <a:bodyPr>
            <a:normAutofit/>
          </a:bodyPr>
          <a:lstStyle/>
          <a:p>
            <a:r>
              <a:rPr lang="es-HN" sz="1400" dirty="0">
                <a:latin typeface="Arial" panose="020B0604020202020204" pitchFamily="34" charset="0"/>
                <a:cs typeface="Arial" panose="020B0604020202020204" pitchFamily="34" charset="0"/>
              </a:rPr>
              <a:t>Solo un ensayo contralado aleatorizando se agrego al meta-</a:t>
            </a:r>
            <a:r>
              <a:rPr lang="es-HN" sz="1400" dirty="0" err="1">
                <a:latin typeface="Arial" panose="020B0604020202020204" pitchFamily="34" charset="0"/>
                <a:cs typeface="Arial" panose="020B0604020202020204" pitchFamily="34" charset="0"/>
              </a:rPr>
              <a:t>analisis</a:t>
            </a:r>
            <a:r>
              <a:rPr lang="es-HN" sz="1400" dirty="0">
                <a:latin typeface="Arial" panose="020B0604020202020204" pitchFamily="34" charset="0"/>
                <a:cs typeface="Arial" panose="020B0604020202020204" pitchFamily="34" charset="0"/>
              </a:rPr>
              <a:t> previo.</a:t>
            </a:r>
          </a:p>
          <a:p>
            <a:r>
              <a:rPr lang="es-HN" sz="1400" dirty="0">
                <a:latin typeface="Arial" panose="020B0604020202020204" pitchFamily="34" charset="0"/>
                <a:cs typeface="Arial" panose="020B0604020202020204" pitchFamily="34" charset="0"/>
              </a:rPr>
              <a:t>Datos abarcan mas de 3 décadas.</a:t>
            </a:r>
          </a:p>
        </p:txBody>
      </p:sp>
      <p:sp>
        <p:nvSpPr>
          <p:cNvPr id="5" name="מציין מיקום טקסט 4">
            <a:extLst>
              <a:ext uri="{FF2B5EF4-FFF2-40B4-BE49-F238E27FC236}">
                <a16:creationId xmlns:a16="http://schemas.microsoft.com/office/drawing/2014/main" id="{7B1BF28D-6A01-2149-9AE8-1214FEDA2F5B}"/>
              </a:ext>
            </a:extLst>
          </p:cNvPr>
          <p:cNvSpPr>
            <a:spLocks noGrp="1"/>
          </p:cNvSpPr>
          <p:nvPr>
            <p:ph type="body" sz="quarter" idx="3"/>
          </p:nvPr>
        </p:nvSpPr>
        <p:spPr>
          <a:xfrm>
            <a:off x="4629150" y="2433529"/>
            <a:ext cx="3887391" cy="416692"/>
          </a:xfrm>
        </p:spPr>
        <p:txBody>
          <a:bodyPr>
            <a:normAutofit lnSpcReduction="10000"/>
          </a:bodyPr>
          <a:lstStyle/>
          <a:p>
            <a:r>
              <a:rPr lang="en-US" dirty="0" err="1">
                <a:solidFill>
                  <a:srgbClr val="000000"/>
                </a:solidFill>
                <a:latin typeface="Arial" charset="0"/>
                <a:ea typeface="ＭＳ Ｐゴシック" pitchFamily="34" charset="-128"/>
              </a:rPr>
              <a:t>Limitaciones</a:t>
            </a:r>
            <a:endParaRPr lang="he-IL" dirty="0">
              <a:solidFill>
                <a:srgbClr val="000000"/>
              </a:solidFill>
              <a:latin typeface="Arial" charset="0"/>
              <a:ea typeface="ＭＳ Ｐゴシック" pitchFamily="34" charset="-128"/>
            </a:endParaRPr>
          </a:p>
        </p:txBody>
      </p:sp>
      <p:sp>
        <p:nvSpPr>
          <p:cNvPr id="6" name="מציין מיקום תוכן 5">
            <a:extLst>
              <a:ext uri="{FF2B5EF4-FFF2-40B4-BE49-F238E27FC236}">
                <a16:creationId xmlns:a16="http://schemas.microsoft.com/office/drawing/2014/main" id="{9FB8564B-4557-7E40-9D2A-66295999F601}"/>
              </a:ext>
            </a:extLst>
          </p:cNvPr>
          <p:cNvSpPr>
            <a:spLocks noGrp="1"/>
          </p:cNvSpPr>
          <p:nvPr>
            <p:ph sz="quarter" idx="4"/>
          </p:nvPr>
        </p:nvSpPr>
        <p:spPr>
          <a:xfrm>
            <a:off x="4765728" y="2850221"/>
            <a:ext cx="3906982" cy="870536"/>
          </a:xfrm>
        </p:spPr>
        <p:txBody>
          <a:bodyPr>
            <a:noAutofit/>
          </a:bodyPr>
          <a:lstStyle/>
          <a:p>
            <a:r>
              <a:rPr lang="es-HN" sz="1400" dirty="0">
                <a:latin typeface="Arial" panose="020B0604020202020204" pitchFamily="34" charset="0"/>
                <a:cs typeface="Arial" panose="020B0604020202020204" pitchFamily="34" charset="0"/>
              </a:rPr>
              <a:t>Heterogeneidad entre los estudios incluidos (indicaciones diferentes, criterios de inclusión diferente para el grupo de control, antecedente de niveles de riesgo diferente).  </a:t>
            </a:r>
          </a:p>
          <a:p>
            <a:pPr marL="0" indent="0">
              <a:buNone/>
            </a:pPr>
            <a:endParaRPr lang="en-US" sz="1800" dirty="0">
              <a:solidFill>
                <a:srgbClr val="000000"/>
              </a:solidFill>
              <a:latin typeface="Arial" charset="0"/>
              <a:ea typeface="ＭＳ Ｐゴシック" pitchFamily="34" charset="-128"/>
            </a:endParaRPr>
          </a:p>
          <a:p>
            <a:endParaRPr lang="en-US" sz="1800" dirty="0"/>
          </a:p>
          <a:p>
            <a:endParaRPr lang="he-IL" sz="1800" dirty="0"/>
          </a:p>
        </p:txBody>
      </p:sp>
      <p:sp>
        <p:nvSpPr>
          <p:cNvPr id="20" name="Text Box 5">
            <a:extLst>
              <a:ext uri="{FF2B5EF4-FFF2-40B4-BE49-F238E27FC236}">
                <a16:creationId xmlns:a16="http://schemas.microsoft.com/office/drawing/2014/main" id="{E1FD7812-36C5-BA44-AD32-CE6B7F790284}"/>
              </a:ext>
            </a:extLst>
          </p:cNvPr>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Riesgo de aborto seguido de amniocentesis o muestreo de vellosidades coriónicas: revisión sistemática de literatura y meta-análisis actualizada</a:t>
            </a:r>
          </a:p>
          <a:p>
            <a:pPr algn="ctr">
              <a:spcBef>
                <a:spcPct val="0"/>
              </a:spcBef>
              <a:buNone/>
            </a:pPr>
            <a:r>
              <a:rPr lang="en-US" sz="1400" i="1" dirty="0">
                <a:solidFill>
                  <a:schemeClr val="bg1"/>
                </a:solidFill>
              </a:rPr>
              <a:t> Salomon </a:t>
            </a:r>
            <a:r>
              <a:rPr lang="it-IT" altLang="en-US" sz="1400" i="1" dirty="0">
                <a:solidFill>
                  <a:schemeClr val="bg1"/>
                </a:solidFill>
              </a:rPr>
              <a:t>et al., UOG 2019</a:t>
            </a:r>
            <a:endParaRPr lang="en-GB" altLang="it-IT" sz="1400" i="1" dirty="0">
              <a:solidFill>
                <a:schemeClr val="bg1"/>
              </a:solidFill>
            </a:endParaRPr>
          </a:p>
        </p:txBody>
      </p:sp>
      <p:sp>
        <p:nvSpPr>
          <p:cNvPr id="21" name="מציין מיקום תוכן 3">
            <a:extLst>
              <a:ext uri="{FF2B5EF4-FFF2-40B4-BE49-F238E27FC236}">
                <a16:creationId xmlns:a16="http://schemas.microsoft.com/office/drawing/2014/main" id="{8EAA3765-0675-CB49-9210-CC89222AB9E0}"/>
              </a:ext>
            </a:extLst>
          </p:cNvPr>
          <p:cNvSpPr txBox="1">
            <a:spLocks/>
          </p:cNvSpPr>
          <p:nvPr/>
        </p:nvSpPr>
        <p:spPr>
          <a:xfrm>
            <a:off x="629841" y="3812192"/>
            <a:ext cx="4135887" cy="287785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HN" sz="1400" dirty="0">
                <a:latin typeface="Arial" panose="020B0604020202020204" pitchFamily="34" charset="0"/>
                <a:cs typeface="Arial" panose="020B0604020202020204" pitchFamily="34" charset="0"/>
              </a:rPr>
              <a:t>Nuevo abordaje para dirigirse a la heterogeneidad entre los estudios incluidos:</a:t>
            </a:r>
          </a:p>
          <a:p>
            <a:pPr>
              <a:buFontTx/>
              <a:buChar char="-"/>
            </a:pPr>
            <a:r>
              <a:rPr lang="es-HN" sz="1400" dirty="0">
                <a:latin typeface="Arial" panose="020B0604020202020204" pitchFamily="34" charset="0"/>
                <a:cs typeface="Arial" panose="020B0604020202020204" pitchFamily="34" charset="0"/>
              </a:rPr>
              <a:t>Terminaciones de embarazo fueron excluidas.</a:t>
            </a:r>
          </a:p>
          <a:p>
            <a:pPr>
              <a:buFontTx/>
              <a:buChar char="-"/>
            </a:pPr>
            <a:r>
              <a:rPr lang="es-HN" sz="1400" dirty="0">
                <a:latin typeface="Arial" panose="020B0604020202020204" pitchFamily="34" charset="0"/>
                <a:cs typeface="Arial" panose="020B0604020202020204" pitchFamily="34" charset="0"/>
              </a:rPr>
              <a:t>Abortos atribuidos a defectos estructurales o complicaciones obstétricas fueron excluidos (si los datos fueron disponibles).</a:t>
            </a:r>
          </a:p>
          <a:p>
            <a:pPr>
              <a:buFontTx/>
              <a:buChar char="-"/>
            </a:pPr>
            <a:r>
              <a:rPr lang="es-HN" sz="1400" dirty="0">
                <a:latin typeface="Arial" panose="020B0604020202020204" pitchFamily="34" charset="0"/>
                <a:cs typeface="Arial" panose="020B0604020202020204" pitchFamily="34" charset="0"/>
              </a:rPr>
              <a:t>Solo procedimientos realizados desde 2000 en delante fueron incluidos (si los datos fueron disponibles).</a:t>
            </a:r>
          </a:p>
          <a:p>
            <a:pPr>
              <a:buFontTx/>
              <a:buChar char="-"/>
            </a:pPr>
            <a:r>
              <a:rPr lang="es-HN" sz="1400" dirty="0">
                <a:latin typeface="Arial" panose="020B0604020202020204" pitchFamily="34" charset="0"/>
                <a:cs typeface="Arial" panose="020B0604020202020204" pitchFamily="34" charset="0"/>
              </a:rPr>
              <a:t>Los datos fueron estratificados de acuerdo a los perfiles de riesgo para el análisis del subgrupo. </a:t>
            </a:r>
          </a:p>
          <a:p>
            <a:pPr>
              <a:buFontTx/>
              <a:buChar char="-"/>
            </a:pPr>
            <a:r>
              <a:rPr lang="es-HN" sz="1400" dirty="0" err="1">
                <a:latin typeface="Arial" panose="020B0604020202020204" pitchFamily="34" charset="0"/>
                <a:cs typeface="Arial" panose="020B0604020202020204" pitchFamily="34" charset="0"/>
              </a:rPr>
              <a:t>Uos</a:t>
            </a:r>
            <a:r>
              <a:rPr lang="es-HN" sz="1400" dirty="0">
                <a:latin typeface="Arial" panose="020B0604020202020204" pitchFamily="34" charset="0"/>
                <a:cs typeface="Arial" panose="020B0604020202020204" pitchFamily="34" charset="0"/>
              </a:rPr>
              <a:t> de modelo de efectos-aleatorizados.</a:t>
            </a:r>
            <a:r>
              <a:rPr lang="en-US" sz="1400" dirty="0">
                <a:latin typeface="Arial" panose="020B0604020202020204" pitchFamily="34" charset="0"/>
                <a:cs typeface="Arial" panose="020B0604020202020204" pitchFamily="34" charset="0"/>
              </a:rPr>
              <a:t> </a:t>
            </a:r>
          </a:p>
          <a:p>
            <a:pPr>
              <a:buFontTx/>
              <a:buChar char="-"/>
            </a:pPr>
            <a:endParaRPr lang="en-US" sz="1400" dirty="0">
              <a:latin typeface="Arial" panose="020B0604020202020204" pitchFamily="34" charset="0"/>
              <a:cs typeface="Arial" panose="020B0604020202020204" pitchFamily="34" charset="0"/>
            </a:endParaRPr>
          </a:p>
          <a:p>
            <a:pPr>
              <a:buFontTx/>
              <a:buChar char="-"/>
            </a:pPr>
            <a:endParaRPr lang="en-US" sz="1400" dirty="0">
              <a:latin typeface="Arial" panose="020B0604020202020204" pitchFamily="34" charset="0"/>
              <a:cs typeface="Arial" panose="020B0604020202020204" pitchFamily="34" charset="0"/>
            </a:endParaRPr>
          </a:p>
          <a:p>
            <a:pPr>
              <a:buFontTx/>
              <a:buChar char="-"/>
            </a:pPr>
            <a:endParaRPr lang="en-US" sz="1400" dirty="0">
              <a:latin typeface="Arial" panose="020B0604020202020204" pitchFamily="34" charset="0"/>
              <a:cs typeface="Arial" panose="020B0604020202020204" pitchFamily="34" charset="0"/>
            </a:endParaRPr>
          </a:p>
          <a:p>
            <a:pPr>
              <a:buFontTx/>
              <a:buChar char="-"/>
            </a:pP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cxnSp>
        <p:nvCxnSpPr>
          <p:cNvPr id="7" name="Straight Arrow Connector 6">
            <a:extLst>
              <a:ext uri="{FF2B5EF4-FFF2-40B4-BE49-F238E27FC236}">
                <a16:creationId xmlns:a16="http://schemas.microsoft.com/office/drawing/2014/main" id="{A5E936BB-7825-0D49-9735-29A131F7371C}"/>
              </a:ext>
            </a:extLst>
          </p:cNvPr>
          <p:cNvCxnSpPr>
            <a:cxnSpLocks/>
          </p:cNvCxnSpPr>
          <p:nvPr/>
        </p:nvCxnSpPr>
        <p:spPr>
          <a:xfrm flipH="1">
            <a:off x="4285282" y="3370998"/>
            <a:ext cx="480446" cy="4482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מציין מיקום תוכן 5">
            <a:extLst>
              <a:ext uri="{FF2B5EF4-FFF2-40B4-BE49-F238E27FC236}">
                <a16:creationId xmlns:a16="http://schemas.microsoft.com/office/drawing/2014/main" id="{FA2B966A-0523-A042-AFB5-89DB6754DC2A}"/>
              </a:ext>
            </a:extLst>
          </p:cNvPr>
          <p:cNvSpPr txBox="1">
            <a:spLocks/>
          </p:cNvSpPr>
          <p:nvPr/>
        </p:nvSpPr>
        <p:spPr>
          <a:xfrm>
            <a:off x="4765728" y="3975314"/>
            <a:ext cx="3906982" cy="28826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HN" sz="1400" dirty="0">
                <a:latin typeface="Arial" panose="020B0604020202020204" pitchFamily="34" charset="0"/>
                <a:cs typeface="Arial" panose="020B0604020202020204" pitchFamily="34" charset="0"/>
              </a:rPr>
              <a:t>Principalmente poblaciones de alto riesgo incluidas &gt; las estimaciones de riesgo en grandes poblaciones de bajo riesgo son imposibles.</a:t>
            </a:r>
          </a:p>
          <a:p>
            <a:r>
              <a:rPr lang="es-HN" sz="1400" dirty="0">
                <a:latin typeface="Arial" panose="020B0604020202020204" pitchFamily="34" charset="0"/>
                <a:cs typeface="Arial" panose="020B0604020202020204" pitchFamily="34" charset="0"/>
              </a:rPr>
              <a:t>Otras complicaciones de embarazo (parto pretérmino, óbito) o resultados serios raros (septicemia, embolia de liquido amniótico) no se evaluaron. </a:t>
            </a:r>
          </a:p>
          <a:p>
            <a:r>
              <a:rPr lang="es-HN" sz="1400" dirty="0">
                <a:latin typeface="Arial" panose="020B0604020202020204" pitchFamily="34" charset="0"/>
                <a:cs typeface="Arial" panose="020B0604020202020204" pitchFamily="34" charset="0"/>
              </a:rPr>
              <a:t>La experiencia del operador no se pudo determinar (solo dos estudios recientes proveen datos, pero con resultados conflictivos).</a:t>
            </a:r>
            <a:r>
              <a:rPr lang="en-US" sz="1400" dirty="0">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en-US" sz="1400" dirty="0">
              <a:solidFill>
                <a:srgbClr val="000000"/>
              </a:solidFill>
              <a:latin typeface="Arial" panose="020B0604020202020204" pitchFamily="34" charset="0"/>
              <a:ea typeface="ＭＳ Ｐゴシック" pitchFamily="34" charset="-128"/>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he-IL"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47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12032" y="1695349"/>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s-HN" altLang="en-US" sz="2800" b="1" dirty="0">
                <a:solidFill>
                  <a:srgbClr val="000000"/>
                </a:solidFill>
                <a:effectLst>
                  <a:outerShdw blurRad="50800" dist="38100" dir="2700000" algn="tl" rotWithShape="0">
                    <a:prstClr val="black">
                      <a:alpha val="40000"/>
                    </a:prstClr>
                  </a:outerShdw>
                </a:effectLst>
              </a:rPr>
              <a:t>Discusión – Interpretación de los hallazgos</a:t>
            </a:r>
            <a:endParaRPr lang="es-HN" altLang="en-US" sz="2800" dirty="0">
              <a:solidFill>
                <a:srgbClr val="000000"/>
              </a:solidFill>
              <a:effectLst>
                <a:outerShdw blurRad="50800" dist="38100" dir="2700000" algn="tl" rotWithShape="0">
                  <a:prstClr val="black">
                    <a:alpha val="40000"/>
                  </a:prstClr>
                </a:outerShdw>
              </a:effectLst>
            </a:endParaRPr>
          </a:p>
        </p:txBody>
      </p:sp>
      <p:grpSp>
        <p:nvGrpSpPr>
          <p:cNvPr id="16" name="Group 2"/>
          <p:cNvGrpSpPr>
            <a:grpSpLocks/>
          </p:cNvGrpSpPr>
          <p:nvPr/>
        </p:nvGrpSpPr>
        <p:grpSpPr bwMode="auto">
          <a:xfrm>
            <a:off x="0" y="0"/>
            <a:ext cx="9144000" cy="923925"/>
            <a:chOff x="0" y="3755"/>
            <a:chExt cx="5760" cy="582"/>
          </a:xfrm>
        </p:grpSpPr>
        <p:pic>
          <p:nvPicPr>
            <p:cNvPr id="17"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 Box 5">
            <a:extLst>
              <a:ext uri="{FF2B5EF4-FFF2-40B4-BE49-F238E27FC236}">
                <a16:creationId xmlns:a16="http://schemas.microsoft.com/office/drawing/2014/main" id="{E1FD7812-36C5-BA44-AD32-CE6B7F790284}"/>
              </a:ext>
            </a:extLst>
          </p:cNvPr>
          <p:cNvSpPr txBox="1">
            <a:spLocks noChangeArrowheads="1"/>
          </p:cNvSpPr>
          <p:nvPr/>
        </p:nvSpPr>
        <p:spPr bwMode="auto">
          <a:xfrm>
            <a:off x="0" y="957294"/>
            <a:ext cx="9144000" cy="781752"/>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Riesgo de aborto seguido de amniocentesis o muestreo de vellosidades coriónicas: revisión sistemática de literatura y meta-análisis actualizada</a:t>
            </a:r>
          </a:p>
          <a:p>
            <a:pPr algn="ctr">
              <a:buNone/>
            </a:pPr>
            <a:r>
              <a:rPr lang="en-US" sz="1400" i="1" dirty="0">
                <a:solidFill>
                  <a:schemeClr val="bg1"/>
                </a:solidFill>
              </a:rPr>
              <a:t> Salomon </a:t>
            </a:r>
            <a:r>
              <a:rPr lang="it-IT" altLang="en-US" sz="1400" i="1" dirty="0">
                <a:solidFill>
                  <a:schemeClr val="bg1"/>
                </a:solidFill>
              </a:rPr>
              <a:t>et al., UOG 2019</a:t>
            </a:r>
            <a:endParaRPr lang="en-GB" altLang="it-IT" sz="1400" i="1" dirty="0">
              <a:solidFill>
                <a:schemeClr val="bg1"/>
              </a:solidFill>
            </a:endParaRPr>
          </a:p>
        </p:txBody>
      </p:sp>
      <p:sp>
        <p:nvSpPr>
          <p:cNvPr id="24" name="Content Placeholder 23">
            <a:extLst>
              <a:ext uri="{FF2B5EF4-FFF2-40B4-BE49-F238E27FC236}">
                <a16:creationId xmlns:a16="http://schemas.microsoft.com/office/drawing/2014/main" id="{12847875-6F71-1448-A370-FF59F640CE3F}"/>
              </a:ext>
            </a:extLst>
          </p:cNvPr>
          <p:cNvSpPr>
            <a:spLocks noGrp="1"/>
          </p:cNvSpPr>
          <p:nvPr>
            <p:ph idx="1"/>
          </p:nvPr>
        </p:nvSpPr>
        <p:spPr>
          <a:xfrm>
            <a:off x="179388" y="2218569"/>
            <a:ext cx="8796661" cy="4639430"/>
          </a:xfrm>
        </p:spPr>
        <p:txBody>
          <a:bodyPr>
            <a:noAutofit/>
          </a:bodyPr>
          <a:lstStyle/>
          <a:p>
            <a:r>
              <a:rPr lang="es-HN" sz="1800" b="1" dirty="0">
                <a:latin typeface="Arial" panose="020B0604020202020204" pitchFamily="34" charset="0"/>
                <a:cs typeface="Arial" panose="020B0604020202020204" pitchFamily="34" charset="0"/>
              </a:rPr>
              <a:t>Es seguro el diagnostico invasivo prenatal?</a:t>
            </a:r>
          </a:p>
          <a:p>
            <a:pPr marL="0" indent="0">
              <a:buNone/>
            </a:pPr>
            <a:r>
              <a:rPr lang="es-HN" sz="1800" dirty="0">
                <a:latin typeface="Arial" panose="020B0604020202020204" pitchFamily="34" charset="0"/>
                <a:cs typeface="Arial" panose="020B0604020202020204" pitchFamily="34" charset="0"/>
              </a:rPr>
              <a:t>Si los perfiles de riesgo son similares, </a:t>
            </a:r>
            <a:r>
              <a:rPr lang="es-HN" sz="1800" b="1" dirty="0">
                <a:latin typeface="Arial" panose="020B0604020202020204" pitchFamily="34" charset="0"/>
                <a:cs typeface="Arial" panose="020B0604020202020204" pitchFamily="34" charset="0"/>
              </a:rPr>
              <a:t>no hay aumento significativo</a:t>
            </a:r>
            <a:r>
              <a:rPr lang="es-HN" sz="1800" dirty="0">
                <a:latin typeface="Arial" panose="020B0604020202020204" pitchFamily="34" charset="0"/>
                <a:cs typeface="Arial" panose="020B0604020202020204" pitchFamily="34" charset="0"/>
              </a:rPr>
              <a:t> en el riesgo relativo a procedimiento para aborto para ambos amniocentesis y CVS.</a:t>
            </a:r>
          </a:p>
          <a:p>
            <a:pPr marL="0" indent="0">
              <a:buNone/>
            </a:pPr>
            <a:endParaRPr lang="es-HN" sz="1400" dirty="0">
              <a:latin typeface="Arial" panose="020B0604020202020204" pitchFamily="34" charset="0"/>
              <a:cs typeface="Arial" panose="020B0604020202020204" pitchFamily="34" charset="0"/>
            </a:endParaRPr>
          </a:p>
          <a:p>
            <a:r>
              <a:rPr lang="es-HN" sz="1800" b="1" dirty="0">
                <a:latin typeface="Arial" panose="020B0604020202020204" pitchFamily="34" charset="0"/>
                <a:cs typeface="Arial" panose="020B0604020202020204" pitchFamily="34" charset="0"/>
              </a:rPr>
              <a:t>Que procedimiento es seguro – amniocentesis o CVS?</a:t>
            </a:r>
          </a:p>
          <a:p>
            <a:pPr marL="0" indent="0">
              <a:buNone/>
            </a:pPr>
            <a:r>
              <a:rPr lang="es-HN" sz="1800" dirty="0">
                <a:latin typeface="Arial" panose="020B0604020202020204" pitchFamily="34" charset="0"/>
                <a:cs typeface="Arial" panose="020B0604020202020204" pitchFamily="34" charset="0"/>
              </a:rPr>
              <a:t>No hay una manera apropiada estadísticamente para responder esto ya sea a través directa o meta-</a:t>
            </a:r>
            <a:r>
              <a:rPr lang="es-HN" sz="1800" dirty="0" err="1">
                <a:latin typeface="Arial" panose="020B0604020202020204" pitchFamily="34" charset="0"/>
                <a:cs typeface="Arial" panose="020B0604020202020204" pitchFamily="34" charset="0"/>
              </a:rPr>
              <a:t>analisis</a:t>
            </a:r>
            <a:r>
              <a:rPr lang="es-HN" sz="1800" dirty="0">
                <a:latin typeface="Arial" panose="020B0604020202020204" pitchFamily="34" charset="0"/>
                <a:cs typeface="Arial" panose="020B0604020202020204" pitchFamily="34" charset="0"/>
              </a:rPr>
              <a:t> en red, como los dos métodos no tienen un comparador común.</a:t>
            </a:r>
          </a:p>
          <a:p>
            <a:pPr marL="0" indent="0">
              <a:buNone/>
            </a:pPr>
            <a:r>
              <a:rPr lang="es-HN" sz="1800" dirty="0">
                <a:latin typeface="Arial" panose="020B0604020202020204" pitchFamily="34" charset="0"/>
                <a:cs typeface="Arial" panose="020B0604020202020204" pitchFamily="34" charset="0"/>
              </a:rPr>
              <a:t>La aproximación mas cercana para validar esta respuesta es estimar un riesgo relativo a procedimiento acumulado de estudios que reporten resultados para ambos amniocentesis y CVS, por comparación con un grupo de control: </a:t>
            </a:r>
          </a:p>
          <a:p>
            <a:pPr marL="0" indent="0">
              <a:buNone/>
            </a:pPr>
            <a:r>
              <a:rPr lang="es-HN" sz="1800" dirty="0">
                <a:latin typeface="Arial" panose="020B0604020202020204" pitchFamily="34" charset="0"/>
                <a:cs typeface="Arial" panose="020B0604020202020204" pitchFamily="34" charset="0"/>
              </a:rPr>
              <a:t>4 estudios, riesgo relativo a procedimiento acumulado </a:t>
            </a:r>
            <a:r>
              <a:rPr lang="es-HN" sz="1800" b="1" dirty="0">
                <a:latin typeface="Arial" panose="020B0604020202020204" pitchFamily="34" charset="0"/>
                <a:cs typeface="Arial" panose="020B0604020202020204" pitchFamily="34" charset="0"/>
              </a:rPr>
              <a:t>0.11% </a:t>
            </a:r>
            <a:r>
              <a:rPr lang="es-HN" sz="1800" dirty="0">
                <a:latin typeface="Arial" panose="020B0604020202020204" pitchFamily="34" charset="0"/>
                <a:cs typeface="Arial" panose="020B0604020202020204" pitchFamily="34" charset="0"/>
              </a:rPr>
              <a:t>(95% IC, −0.28 a 0.50; </a:t>
            </a:r>
            <a:r>
              <a:rPr lang="es-HN" sz="1800" dirty="0"/>
              <a:t>I</a:t>
            </a:r>
            <a:r>
              <a:rPr lang="es-HN" sz="1800" baseline="30000" dirty="0"/>
              <a:t>2</a:t>
            </a:r>
            <a:r>
              <a:rPr lang="es-HN" sz="1800" dirty="0">
                <a:latin typeface="Arial" panose="020B0604020202020204" pitchFamily="34" charset="0"/>
                <a:cs typeface="Arial" panose="020B0604020202020204" pitchFamily="34" charset="0"/>
              </a:rPr>
              <a:t> =</a:t>
            </a:r>
            <a:r>
              <a:rPr lang="es-HN" sz="1800" dirty="0"/>
              <a:t> </a:t>
            </a:r>
            <a:r>
              <a:rPr lang="es-HN" sz="1800" dirty="0">
                <a:latin typeface="Arial" panose="020B0604020202020204" pitchFamily="34" charset="0"/>
                <a:cs typeface="Arial" panose="020B0604020202020204" pitchFamily="34" charset="0"/>
              </a:rPr>
              <a:t>42.1%) para CVS y </a:t>
            </a:r>
            <a:r>
              <a:rPr lang="es-HN" sz="1800" b="1" dirty="0">
                <a:latin typeface="Arial" panose="020B0604020202020204" pitchFamily="34" charset="0"/>
                <a:cs typeface="Arial" panose="020B0604020202020204" pitchFamily="34" charset="0"/>
              </a:rPr>
              <a:t>0.55% </a:t>
            </a:r>
            <a:r>
              <a:rPr lang="es-HN" sz="1800" dirty="0">
                <a:latin typeface="Arial" panose="020B0604020202020204" pitchFamily="34" charset="0"/>
                <a:cs typeface="Arial" panose="020B0604020202020204" pitchFamily="34" charset="0"/>
              </a:rPr>
              <a:t>(95% IC, 0.29 a 0.81; </a:t>
            </a:r>
            <a:r>
              <a:rPr lang="es-HN" sz="1800" dirty="0"/>
              <a:t>I</a:t>
            </a:r>
            <a:r>
              <a:rPr lang="es-HN" sz="1800" baseline="30000" dirty="0"/>
              <a:t>2 </a:t>
            </a:r>
            <a:r>
              <a:rPr lang="es-HN" sz="1800" dirty="0"/>
              <a:t> </a:t>
            </a:r>
            <a:r>
              <a:rPr lang="es-HN" sz="1800" dirty="0">
                <a:latin typeface="Arial" panose="020B0604020202020204" pitchFamily="34" charset="0"/>
                <a:cs typeface="Arial" panose="020B0604020202020204" pitchFamily="34" charset="0"/>
              </a:rPr>
              <a:t>=</a:t>
            </a:r>
            <a:r>
              <a:rPr lang="es-HN" sz="1800" dirty="0"/>
              <a:t> </a:t>
            </a:r>
            <a:r>
              <a:rPr lang="es-HN" sz="1800" dirty="0">
                <a:latin typeface="Arial" panose="020B0604020202020204" pitchFamily="34" charset="0"/>
                <a:cs typeface="Arial" panose="020B0604020202020204" pitchFamily="34" charset="0"/>
              </a:rPr>
              <a:t>0%) para </a:t>
            </a:r>
            <a:r>
              <a:rPr lang="es-HN" sz="1800">
                <a:latin typeface="Arial" panose="020B0604020202020204" pitchFamily="34" charset="0"/>
                <a:cs typeface="Arial" panose="020B0604020202020204" pitchFamily="34" charset="0"/>
              </a:rPr>
              <a:t>amniocentesis</a:t>
            </a:r>
            <a:r>
              <a:rPr lang="es-HN" sz="1800" smtClean="0">
                <a:latin typeface="Arial" panose="020B0604020202020204" pitchFamily="34" charset="0"/>
                <a:cs typeface="Arial" panose="020B0604020202020204" pitchFamily="34" charset="0"/>
              </a:rPr>
              <a:t>.</a:t>
            </a:r>
          </a:p>
          <a:p>
            <a:pPr marL="0" indent="0">
              <a:buNone/>
            </a:pPr>
            <a:endParaRPr lang="es-HN" sz="800" dirty="0">
              <a:latin typeface="Arial" panose="020B0604020202020204" pitchFamily="34" charset="0"/>
              <a:cs typeface="Arial" panose="020B0604020202020204" pitchFamily="34" charset="0"/>
            </a:endParaRPr>
          </a:p>
          <a:p>
            <a:pPr marL="0" indent="0" algn="ctr">
              <a:buNone/>
            </a:pPr>
            <a:r>
              <a:rPr lang="es-HN" sz="1800" dirty="0">
                <a:latin typeface="Arial" panose="020B0604020202020204" pitchFamily="34" charset="0"/>
                <a:cs typeface="Arial" panose="020B0604020202020204" pitchFamily="34" charset="0"/>
              </a:rPr>
              <a:t>CVS aparenta ser mas segura</a:t>
            </a: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 </a:t>
            </a:r>
          </a:p>
        </p:txBody>
      </p:sp>
      <p:sp>
        <p:nvSpPr>
          <p:cNvPr id="2" name="Down Arrow 1"/>
          <p:cNvSpPr/>
          <p:nvPr/>
        </p:nvSpPr>
        <p:spPr>
          <a:xfrm>
            <a:off x="4170785" y="6181532"/>
            <a:ext cx="568484" cy="31962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4702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12032" y="1695349"/>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s-HN" altLang="en-US" sz="2800" b="1" dirty="0">
                <a:solidFill>
                  <a:srgbClr val="000000"/>
                </a:solidFill>
                <a:effectLst>
                  <a:outerShdw blurRad="50800" dist="38100" dir="2700000" algn="tl" rotWithShape="0">
                    <a:prstClr val="black">
                      <a:alpha val="40000"/>
                    </a:prstClr>
                  </a:outerShdw>
                </a:effectLst>
              </a:rPr>
              <a:t>Discusión – Interpretación de los hallazgos</a:t>
            </a:r>
            <a:endParaRPr lang="es-HN" altLang="en-US" sz="2800" dirty="0">
              <a:solidFill>
                <a:srgbClr val="000000"/>
              </a:solidFill>
              <a:effectLst>
                <a:outerShdw blurRad="50800" dist="38100" dir="2700000" algn="tl" rotWithShape="0">
                  <a:prstClr val="black">
                    <a:alpha val="40000"/>
                  </a:prstClr>
                </a:outerShdw>
              </a:effectLst>
            </a:endParaRPr>
          </a:p>
        </p:txBody>
      </p:sp>
      <p:grpSp>
        <p:nvGrpSpPr>
          <p:cNvPr id="16" name="Group 2"/>
          <p:cNvGrpSpPr>
            <a:grpSpLocks/>
          </p:cNvGrpSpPr>
          <p:nvPr/>
        </p:nvGrpSpPr>
        <p:grpSpPr bwMode="auto">
          <a:xfrm>
            <a:off x="0" y="0"/>
            <a:ext cx="9144000" cy="923925"/>
            <a:chOff x="0" y="3755"/>
            <a:chExt cx="5760" cy="582"/>
          </a:xfrm>
        </p:grpSpPr>
        <p:pic>
          <p:nvPicPr>
            <p:cNvPr id="17"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 Box 5">
            <a:extLst>
              <a:ext uri="{FF2B5EF4-FFF2-40B4-BE49-F238E27FC236}">
                <a16:creationId xmlns:a16="http://schemas.microsoft.com/office/drawing/2014/main" id="{E1FD7812-36C5-BA44-AD32-CE6B7F790284}"/>
              </a:ext>
            </a:extLst>
          </p:cNvPr>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Riesgo de aborto seguido de amniocentesis o muestreo de vellosidades coriónicas: revisión sistemática de literatura y meta-análisis actualizada</a:t>
            </a:r>
          </a:p>
          <a:p>
            <a:pPr algn="ctr">
              <a:spcBef>
                <a:spcPct val="0"/>
              </a:spcBef>
              <a:buNone/>
            </a:pPr>
            <a:r>
              <a:rPr lang="en-US" sz="1400" i="1" dirty="0">
                <a:solidFill>
                  <a:schemeClr val="bg1"/>
                </a:solidFill>
              </a:rPr>
              <a:t> Salomon </a:t>
            </a:r>
            <a:r>
              <a:rPr lang="it-IT" altLang="en-US" sz="1400" i="1" dirty="0">
                <a:solidFill>
                  <a:schemeClr val="bg1"/>
                </a:solidFill>
              </a:rPr>
              <a:t>et al., UOG 2019</a:t>
            </a:r>
            <a:endParaRPr lang="en-GB" altLang="it-IT" sz="1400" i="1" dirty="0">
              <a:solidFill>
                <a:schemeClr val="bg1"/>
              </a:solidFill>
            </a:endParaRPr>
          </a:p>
        </p:txBody>
      </p:sp>
      <p:sp>
        <p:nvSpPr>
          <p:cNvPr id="24" name="Content Placeholder 23">
            <a:extLst>
              <a:ext uri="{FF2B5EF4-FFF2-40B4-BE49-F238E27FC236}">
                <a16:creationId xmlns:a16="http://schemas.microsoft.com/office/drawing/2014/main" id="{12847875-6F71-1448-A370-FF59F640CE3F}"/>
              </a:ext>
            </a:extLst>
          </p:cNvPr>
          <p:cNvSpPr>
            <a:spLocks noGrp="1"/>
          </p:cNvSpPr>
          <p:nvPr>
            <p:ph idx="1"/>
          </p:nvPr>
        </p:nvSpPr>
        <p:spPr>
          <a:xfrm>
            <a:off x="0" y="2218569"/>
            <a:ext cx="9144000" cy="4639430"/>
          </a:xfrm>
        </p:spPr>
        <p:txBody>
          <a:bodyPr>
            <a:noAutofit/>
          </a:bodyPr>
          <a:lstStyle/>
          <a:p>
            <a:r>
              <a:rPr lang="es-HN" sz="1800" b="1" dirty="0">
                <a:latin typeface="Arial" panose="020B0604020202020204" pitchFamily="34" charset="0"/>
                <a:cs typeface="Arial" panose="020B0604020202020204" pitchFamily="34" charset="0"/>
              </a:rPr>
              <a:t>CVS aparenta ser mas segura – porque? </a:t>
            </a:r>
          </a:p>
          <a:p>
            <a:pPr marL="119063" indent="-109538">
              <a:buNone/>
            </a:pPr>
            <a:r>
              <a:rPr lang="es-HN" sz="1800" dirty="0">
                <a:latin typeface="Arial" panose="020B0604020202020204" pitchFamily="34" charset="0"/>
                <a:cs typeface="Arial" panose="020B0604020202020204" pitchFamily="34" charset="0"/>
              </a:rPr>
              <a:t>- CVS es usualmente realizada por operadores de medicina materno fetal experimentados. Esto no siempre es el caso con amniocentesis. </a:t>
            </a:r>
          </a:p>
          <a:p>
            <a:pPr marL="174625" indent="-174625">
              <a:buNone/>
            </a:pPr>
            <a:r>
              <a:rPr lang="es-HN" sz="1800" dirty="0">
                <a:latin typeface="Arial" panose="020B0604020202020204" pitchFamily="34" charset="0"/>
                <a:cs typeface="Arial" panose="020B0604020202020204" pitchFamily="34" charset="0"/>
              </a:rPr>
              <a:t>- CVS involucra la introducción de la aguja en el tejido placentario, el cual es un tejido altamente vascularizado, al contrario a la introducción de una aguja en el saco amniótico, el cual es una cavidad cerrada y por ende tiene alta probabilidad de   introducir una infección potencial dentro del espacio </a:t>
            </a:r>
            <a:r>
              <a:rPr lang="es-HN" sz="1800" dirty="0" err="1">
                <a:latin typeface="Arial" panose="020B0604020202020204" pitchFamily="34" charset="0"/>
                <a:cs typeface="Arial" panose="020B0604020202020204" pitchFamily="34" charset="0"/>
              </a:rPr>
              <a:t>intra-amniotico</a:t>
            </a:r>
            <a:r>
              <a:rPr lang="es-HN" sz="1800" dirty="0">
                <a:latin typeface="Arial" panose="020B0604020202020204" pitchFamily="34" charset="0"/>
                <a:cs typeface="Arial" panose="020B0604020202020204" pitchFamily="34" charset="0"/>
              </a:rPr>
              <a:t>.</a:t>
            </a:r>
          </a:p>
          <a:p>
            <a:pPr marL="0" indent="0">
              <a:buNone/>
            </a:pPr>
            <a:r>
              <a:rPr lang="es-HN" sz="1800" dirty="0">
                <a:latin typeface="Arial" panose="020B0604020202020204" pitchFamily="34" charset="0"/>
                <a:cs typeface="Arial" panose="020B0604020202020204" pitchFamily="34" charset="0"/>
              </a:rPr>
              <a:t>- CVS puede ser reemplazado por amniocentesis si existieran limitaciones técnicas.</a:t>
            </a:r>
          </a:p>
          <a:p>
            <a:pPr marL="0" indent="0">
              <a:buNone/>
            </a:pPr>
            <a:endParaRPr lang="es-HN" sz="1800" dirty="0">
              <a:latin typeface="Arial" panose="020B0604020202020204" pitchFamily="34" charset="0"/>
              <a:cs typeface="Arial" panose="020B0604020202020204" pitchFamily="34" charset="0"/>
            </a:endParaRPr>
          </a:p>
          <a:p>
            <a:r>
              <a:rPr lang="es-HN" sz="2000" b="1" dirty="0">
                <a:latin typeface="Arial" panose="020B0604020202020204" pitchFamily="34" charset="0"/>
                <a:cs typeface="Arial" panose="020B0604020202020204" pitchFamily="34" charset="0"/>
              </a:rPr>
              <a:t>Hasta que las pruebas no invasivas se vuelvan diagnósticas y completas como técnicas citogenéticas, las mujeres embarazadas deben recibir el asesoramiento adecuado que les permita tomar decisiones informadas sobre sus opciones para las pruebas prenatales sin ser disuadidas por tasas falsamente exageradas de riesgos de aborto involuntario relacionados con el procedimiento. </a:t>
            </a:r>
          </a:p>
          <a:p>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  </a:t>
            </a:r>
          </a:p>
          <a:p>
            <a:pPr marL="0" indent="0">
              <a:buNone/>
            </a:pPr>
            <a:endParaRPr lang="en-US" sz="1800" b="1"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86459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8">
            <a:extLst>
              <a:ext uri="{FF2B5EF4-FFF2-40B4-BE49-F238E27FC236}">
                <a16:creationId xmlns:a16="http://schemas.microsoft.com/office/drawing/2014/main" id="{6F755BF1-710C-B946-9081-878D01B7098F}"/>
              </a:ext>
            </a:extLst>
          </p:cNvPr>
          <p:cNvSpPr>
            <a:spLocks noChangeArrowheads="1"/>
          </p:cNvSpPr>
          <p:nvPr/>
        </p:nvSpPr>
        <p:spPr bwMode="auto">
          <a:xfrm>
            <a:off x="-3929" y="1717471"/>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s-HN" altLang="he-IL" sz="2800" b="1" dirty="0">
                <a:effectLst>
                  <a:outerShdw blurRad="50800" dist="38100" dir="2700000" algn="tl" rotWithShape="0">
                    <a:prstClr val="black">
                      <a:alpha val="40000"/>
                    </a:prstClr>
                  </a:outerShdw>
                </a:effectLst>
              </a:rPr>
              <a:t>Puntos para discusión</a:t>
            </a:r>
            <a:endParaRPr lang="es-HN" altLang="en-US" sz="2800" dirty="0">
              <a:solidFill>
                <a:srgbClr val="000000"/>
              </a:solidFill>
              <a:effectLst>
                <a:outerShdw blurRad="50800" dist="38100" dir="2700000" algn="tl" rotWithShape="0">
                  <a:prstClr val="black">
                    <a:alpha val="40000"/>
                  </a:prstClr>
                </a:outerShdw>
              </a:effectLst>
            </a:endParaRPr>
          </a:p>
        </p:txBody>
      </p:sp>
      <p:sp>
        <p:nvSpPr>
          <p:cNvPr id="11" name="Segnaposto contenuto 2">
            <a:extLst>
              <a:ext uri="{FF2B5EF4-FFF2-40B4-BE49-F238E27FC236}">
                <a16:creationId xmlns:a16="http://schemas.microsoft.com/office/drawing/2014/main" id="{408D8403-56D4-014B-BC4D-DA852128E6AD}"/>
              </a:ext>
            </a:extLst>
          </p:cNvPr>
          <p:cNvSpPr txBox="1">
            <a:spLocks/>
          </p:cNvSpPr>
          <p:nvPr/>
        </p:nvSpPr>
        <p:spPr bwMode="auto">
          <a:xfrm>
            <a:off x="179388" y="2508635"/>
            <a:ext cx="8712686" cy="2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1800" dirty="0"/>
              <a:t>Desde que los abortos son atribuibles a los defectos estructurales o complicaciones obstétricas fueron excluidos</a:t>
            </a:r>
            <a:r>
              <a:rPr lang="es-HN" sz="1800" dirty="0">
                <a:cs typeface="Arial" panose="020B0604020202020204" pitchFamily="34" charset="0"/>
              </a:rPr>
              <a:t>, pueden estos estimados de riesgo ser extrapolados a poblaciones de bajo riesgo?</a:t>
            </a:r>
          </a:p>
          <a:p>
            <a:endParaRPr lang="es-HN" sz="1800" dirty="0">
              <a:cs typeface="Arial" panose="020B0604020202020204" pitchFamily="34" charset="0"/>
            </a:endParaRPr>
          </a:p>
          <a:p>
            <a:r>
              <a:rPr lang="es-HN" sz="1800" dirty="0"/>
              <a:t>Existen riesgos relacionados a procedimiento “altos” en relación a otros factores como ser: edad materna, localización de la placenta (anterior/posterior), edad gestacional a la hora del procedimiento?</a:t>
            </a:r>
          </a:p>
          <a:p>
            <a:endParaRPr lang="es-HN" sz="1800" dirty="0"/>
          </a:p>
          <a:p>
            <a:r>
              <a:rPr lang="es-HN" sz="1800" dirty="0"/>
              <a:t>Estas mismas conclusiones son reales para embarazos múltiples?</a:t>
            </a:r>
            <a:r>
              <a:rPr lang="en-US" sz="1800" dirty="0"/>
              <a:t> </a:t>
            </a:r>
          </a:p>
          <a:p>
            <a:endParaRPr lang="en-US" sz="1800" dirty="0"/>
          </a:p>
          <a:p>
            <a:pPr marL="0" indent="0">
              <a:buNone/>
            </a:pPr>
            <a:endParaRPr lang="en-US" sz="1800" dirty="0"/>
          </a:p>
          <a:p>
            <a:pPr marL="0" indent="0">
              <a:buNone/>
            </a:pPr>
            <a:r>
              <a:rPr lang="en-US" sz="1800" dirty="0"/>
              <a:t> </a:t>
            </a:r>
          </a:p>
          <a:p>
            <a:endParaRPr lang="en-US" sz="18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1800" dirty="0"/>
          </a:p>
          <a:p>
            <a:endParaRPr lang="en-US" sz="1800" b="1" dirty="0"/>
          </a:p>
          <a:p>
            <a:endParaRPr lang="en-US" sz="1800" dirty="0"/>
          </a:p>
          <a:p>
            <a:endParaRPr lang="en-US" sz="1800" dirty="0"/>
          </a:p>
          <a:p>
            <a:endParaRPr lang="en-US" sz="1800" dirty="0"/>
          </a:p>
          <a:p>
            <a:endParaRPr lang="en-US" sz="1800" dirty="0"/>
          </a:p>
        </p:txBody>
      </p:sp>
      <p:sp>
        <p:nvSpPr>
          <p:cNvPr id="15" name="Text Box 5">
            <a:extLst>
              <a:ext uri="{FF2B5EF4-FFF2-40B4-BE49-F238E27FC236}">
                <a16:creationId xmlns:a16="http://schemas.microsoft.com/office/drawing/2014/main" id="{8EDEA8F7-A9F0-3442-B0FF-755B9E853E7E}"/>
              </a:ext>
            </a:extLst>
          </p:cNvPr>
          <p:cNvSpPr txBox="1">
            <a:spLocks noChangeArrowheads="1"/>
          </p:cNvSpPr>
          <p:nvPr/>
        </p:nvSpPr>
        <p:spPr bwMode="auto">
          <a:xfrm>
            <a:off x="0" y="957294"/>
            <a:ext cx="9144000"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Premature </a:t>
            </a:r>
            <a:r>
              <a:rPr lang="en-US" sz="1400" b="1" dirty="0" err="1">
                <a:solidFill>
                  <a:schemeClr val="bg1"/>
                </a:solidFill>
              </a:rPr>
              <a:t>plaental</a:t>
            </a:r>
            <a:r>
              <a:rPr lang="en-US" sz="1400" b="1" dirty="0">
                <a:solidFill>
                  <a:schemeClr val="bg1"/>
                </a:solidFill>
              </a:rPr>
              <a:t> aging in term small-for-gestational-age and growth-restricted fetuses </a:t>
            </a:r>
            <a:endParaRPr lang="en-US" sz="1400" dirty="0">
              <a:solidFill>
                <a:schemeClr val="bg1"/>
              </a:solidFill>
            </a:endParaRPr>
          </a:p>
          <a:p>
            <a:pPr algn="ctr">
              <a:spcBef>
                <a:spcPct val="0"/>
              </a:spcBef>
              <a:buNone/>
            </a:pPr>
            <a:r>
              <a:rPr lang="en-US" sz="1400" i="1" dirty="0" err="1">
                <a:solidFill>
                  <a:schemeClr val="bg1"/>
                </a:solidFill>
              </a:rPr>
              <a:t>Paules</a:t>
            </a:r>
            <a:r>
              <a:rPr lang="en-US" sz="1400" i="1" dirty="0">
                <a:solidFill>
                  <a:schemeClr val="bg1"/>
                </a:solidFill>
              </a:rPr>
              <a:t> </a:t>
            </a:r>
            <a:r>
              <a:rPr lang="it-IT" altLang="en-US" sz="1400" i="1" dirty="0">
                <a:solidFill>
                  <a:schemeClr val="bg1"/>
                </a:solidFill>
              </a:rPr>
              <a:t>et al., UOG 2019</a:t>
            </a:r>
            <a:endParaRPr lang="en-GB" altLang="it-IT" sz="1400" i="1" dirty="0">
              <a:solidFill>
                <a:schemeClr val="bg1"/>
              </a:solidFill>
            </a:endParaRPr>
          </a:p>
        </p:txBody>
      </p:sp>
      <p:sp>
        <p:nvSpPr>
          <p:cNvPr id="9" name="Text Box 5">
            <a:extLst>
              <a:ext uri="{FF2B5EF4-FFF2-40B4-BE49-F238E27FC236}">
                <a16:creationId xmlns:a16="http://schemas.microsoft.com/office/drawing/2014/main" id="{1220D7F5-8018-E641-938B-696E27667DC1}"/>
              </a:ext>
            </a:extLst>
          </p:cNvPr>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Riesgo de aborto seguido de amniocentesis o muestreo de vellosidades coriónicas: revisión sistemática de literatura y meta-análisis actualizada</a:t>
            </a:r>
          </a:p>
          <a:p>
            <a:pPr algn="ctr">
              <a:spcBef>
                <a:spcPct val="0"/>
              </a:spcBef>
              <a:buNone/>
            </a:pPr>
            <a:r>
              <a:rPr lang="en-US" sz="1400" i="1" dirty="0">
                <a:solidFill>
                  <a:schemeClr val="bg1"/>
                </a:solidFill>
              </a:rPr>
              <a:t> Salomon </a:t>
            </a:r>
            <a:r>
              <a:rPr lang="it-IT" altLang="en-US" sz="1400" i="1" dirty="0">
                <a:solidFill>
                  <a:schemeClr val="bg1"/>
                </a:solidFill>
              </a:rPr>
              <a:t>et al., UOG 2019</a:t>
            </a:r>
            <a:endParaRPr lang="en-GB" altLang="it-IT" sz="1400" i="1" dirty="0">
              <a:solidFill>
                <a:schemeClr val="bg1"/>
              </a:solidFill>
            </a:endParaRPr>
          </a:p>
        </p:txBody>
      </p:sp>
    </p:spTree>
    <p:extLst>
      <p:ext uri="{BB962C8B-B14F-4D97-AF65-F5344CB8AC3E}">
        <p14:creationId xmlns:p14="http://schemas.microsoft.com/office/powerpoint/2010/main" val="2243131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342" name="Text Box 5"/>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Riesgo de aborto seguido de amniocentesis o muestreo de vellosidades coriónicas: revisión sistemática de literatura y meta-análisis actualizada</a:t>
            </a:r>
          </a:p>
          <a:p>
            <a:pPr algn="ctr">
              <a:spcBef>
                <a:spcPct val="0"/>
              </a:spcBef>
              <a:buNone/>
            </a:pPr>
            <a:r>
              <a:rPr lang="en-US" sz="1400" i="1" dirty="0">
                <a:solidFill>
                  <a:schemeClr val="bg1"/>
                </a:solidFill>
              </a:rPr>
              <a:t> Salomon </a:t>
            </a:r>
            <a:r>
              <a:rPr lang="it-IT" altLang="en-US" sz="1400" i="1" dirty="0">
                <a:solidFill>
                  <a:schemeClr val="bg1"/>
                </a:solidFill>
              </a:rPr>
              <a:t>et al., UOG 2019</a:t>
            </a:r>
            <a:endParaRPr lang="en-GB" altLang="it-IT" sz="1400" i="1" dirty="0">
              <a:solidFill>
                <a:schemeClr val="bg1"/>
              </a:solidFill>
            </a:endParaRPr>
          </a:p>
        </p:txBody>
      </p:sp>
      <p:sp>
        <p:nvSpPr>
          <p:cNvPr id="14343" name="TextBox 1"/>
          <p:cNvSpPr txBox="1">
            <a:spLocks noChangeArrowheads="1"/>
          </p:cNvSpPr>
          <p:nvPr/>
        </p:nvSpPr>
        <p:spPr bwMode="auto">
          <a:xfrm>
            <a:off x="-3655" y="1709829"/>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HN" altLang="it-IT" sz="2800" b="1" dirty="0">
                <a:effectLst>
                  <a:outerShdw blurRad="50800" dist="38100" dir="2700000" algn="tl" rotWithShape="0">
                    <a:prstClr val="black">
                      <a:alpha val="40000"/>
                    </a:prstClr>
                  </a:outerShdw>
                </a:effectLst>
              </a:rPr>
              <a:t>Introducción</a:t>
            </a:r>
          </a:p>
        </p:txBody>
      </p:sp>
      <p:sp>
        <p:nvSpPr>
          <p:cNvPr id="23" name="Segnaposto contenuto 2"/>
          <p:cNvSpPr txBox="1">
            <a:spLocks/>
          </p:cNvSpPr>
          <p:nvPr/>
        </p:nvSpPr>
        <p:spPr bwMode="auto">
          <a:xfrm>
            <a:off x="-3655" y="2245987"/>
            <a:ext cx="9144000" cy="4601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1800" dirty="0"/>
              <a:t>Evidencia sugiere que los riesgo de abortos relacionados con los procedimientos después de amniocentesis o muestreo de vellosidades coriónicas (CVS) es probablemente mas bajo que lo que refieren actualmente los cuerpos profesionales.</a:t>
            </a:r>
          </a:p>
          <a:p>
            <a:endParaRPr lang="es-HN" sz="1800" dirty="0"/>
          </a:p>
          <a:p>
            <a:r>
              <a:rPr lang="es-HN" sz="1800" dirty="0"/>
              <a:t>Las estadísticas resumidas acumuladas mas actualizadas de este riesgo relacionado a estos procedimientos fueron publicadas en 2015.</a:t>
            </a:r>
          </a:p>
          <a:p>
            <a:endParaRPr lang="es-HN" sz="1800" dirty="0"/>
          </a:p>
          <a:p>
            <a:r>
              <a:rPr lang="es-HN" sz="1800" dirty="0"/>
              <a:t>Se han publicado desde entonces grandes cohortes adicionales, basadas en población y estudios controlados aleatorizados que reportan el riesgo relacionado seguidos de estos procedimientos invasivos.</a:t>
            </a:r>
          </a:p>
          <a:p>
            <a:endParaRPr lang="es-HN" sz="1800" dirty="0"/>
          </a:p>
          <a:p>
            <a:r>
              <a:rPr lang="es-HN" sz="1800" dirty="0"/>
              <a:t>Estimados actualizados de riesgo relacionado a procedimientos pueden ayudar a los clínicos cuando ellos aconsejen a las pacientes acerca de las opciones para la pruebas prenatales.</a:t>
            </a:r>
          </a:p>
          <a:p>
            <a:endParaRPr lang="en-US" sz="1800" dirty="0"/>
          </a:p>
          <a:p>
            <a:endParaRPr lang="en-US" sz="1800" dirty="0"/>
          </a:p>
          <a:p>
            <a:endParaRPr lang="en-US" sz="1800" dirty="0"/>
          </a:p>
          <a:p>
            <a:endParaRPr lang="en-US" sz="1800" dirty="0"/>
          </a:p>
          <a:p>
            <a:pPr marL="0" indent="0">
              <a:buNone/>
            </a:pPr>
            <a:endParaRPr lang="en-US" sz="1800" dirty="0"/>
          </a:p>
          <a:p>
            <a:pPr marL="0" indent="0">
              <a:buNone/>
              <a:defRPr/>
            </a:pPr>
            <a:r>
              <a:rPr lang="en-US" sz="1800" dirty="0"/>
              <a:t> </a:t>
            </a:r>
          </a:p>
        </p:txBody>
      </p:sp>
      <p:grpSp>
        <p:nvGrpSpPr>
          <p:cNvPr id="15" name="Group 2"/>
          <p:cNvGrpSpPr>
            <a:grpSpLocks/>
          </p:cNvGrpSpPr>
          <p:nvPr/>
        </p:nvGrpSpPr>
        <p:grpSpPr bwMode="auto">
          <a:xfrm>
            <a:off x="0" y="0"/>
            <a:ext cx="9144000" cy="923925"/>
            <a:chOff x="0" y="3755"/>
            <a:chExt cx="5760" cy="582"/>
          </a:xfrm>
        </p:grpSpPr>
        <p:pic>
          <p:nvPicPr>
            <p:cNvPr id="16"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19824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8" name="Content Placeholder 2"/>
          <p:cNvSpPr txBox="1">
            <a:spLocks/>
          </p:cNvSpPr>
          <p:nvPr/>
        </p:nvSpPr>
        <p:spPr>
          <a:xfrm>
            <a:off x="1007706" y="3075532"/>
            <a:ext cx="6876661" cy="18696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pPr>
            <a:r>
              <a:rPr lang="es-HN" dirty="0"/>
              <a:t>Proporcionar riesgo actualizado relacionado a procedimientos después de realizar amniocentesis o CVS, basado en una revisión sistemática de la literatura y un meta-</a:t>
            </a:r>
            <a:r>
              <a:rPr lang="es-HN" dirty="0" err="1"/>
              <a:t>analisis</a:t>
            </a:r>
            <a:r>
              <a:rPr lang="es-HN" dirty="0"/>
              <a:t> actualizado</a:t>
            </a:r>
            <a:endParaRPr lang="es-HN" dirty="0">
              <a:latin typeface="Arial" charset="0"/>
              <a:ea typeface="Arial" charset="0"/>
              <a:cs typeface="Arial" charset="0"/>
            </a:endParaRPr>
          </a:p>
        </p:txBody>
      </p:sp>
      <p:sp>
        <p:nvSpPr>
          <p:cNvPr id="19" name="Rectangle 8"/>
          <p:cNvSpPr>
            <a:spLocks noChangeArrowheads="1"/>
          </p:cNvSpPr>
          <p:nvPr/>
        </p:nvSpPr>
        <p:spPr bwMode="auto">
          <a:xfrm>
            <a:off x="0" y="1963209"/>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s-HN" altLang="en-US" sz="2800" b="1" dirty="0">
                <a:solidFill>
                  <a:srgbClr val="000000"/>
                </a:solidFill>
                <a:effectLst>
                  <a:outerShdw blurRad="50800" dist="38100" dir="2700000" algn="tl" rotWithShape="0">
                    <a:prstClr val="black">
                      <a:alpha val="40000"/>
                    </a:prstClr>
                  </a:outerShdw>
                </a:effectLst>
              </a:rPr>
              <a:t>Objetivo del Estudio</a:t>
            </a:r>
          </a:p>
        </p:txBody>
      </p:sp>
      <p:grpSp>
        <p:nvGrpSpPr>
          <p:cNvPr id="16" name="Group 2"/>
          <p:cNvGrpSpPr>
            <a:grpSpLocks/>
          </p:cNvGrpSpPr>
          <p:nvPr/>
        </p:nvGrpSpPr>
        <p:grpSpPr bwMode="auto">
          <a:xfrm>
            <a:off x="0" y="0"/>
            <a:ext cx="9144000" cy="923925"/>
            <a:chOff x="0" y="3755"/>
            <a:chExt cx="5760" cy="582"/>
          </a:xfrm>
        </p:grpSpPr>
        <p:pic>
          <p:nvPicPr>
            <p:cNvPr id="17"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5">
            <a:extLst>
              <a:ext uri="{FF2B5EF4-FFF2-40B4-BE49-F238E27FC236}">
                <a16:creationId xmlns:a16="http://schemas.microsoft.com/office/drawing/2014/main" id="{4E136687-5EB8-2844-9DFE-6600E05A8F18}"/>
              </a:ext>
            </a:extLst>
          </p:cNvPr>
          <p:cNvSpPr txBox="1">
            <a:spLocks noChangeArrowheads="1"/>
          </p:cNvSpPr>
          <p:nvPr/>
        </p:nvSpPr>
        <p:spPr bwMode="auto">
          <a:xfrm>
            <a:off x="0" y="957294"/>
            <a:ext cx="9144000" cy="781752"/>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Riesgo de aborto seguido de amniocentesis o muestreo de vellosidades coriónicas: revisión sistemática de literatura y meta-análisis actualizada</a:t>
            </a:r>
          </a:p>
          <a:p>
            <a:pPr algn="ctr">
              <a:buNone/>
            </a:pPr>
            <a:r>
              <a:rPr lang="en-US" sz="1400" i="1" dirty="0">
                <a:solidFill>
                  <a:schemeClr val="bg1"/>
                </a:solidFill>
              </a:rPr>
              <a:t>Salomon </a:t>
            </a:r>
            <a:r>
              <a:rPr lang="it-IT" altLang="en-US" sz="1400" i="1" dirty="0">
                <a:solidFill>
                  <a:schemeClr val="bg1"/>
                </a:solidFill>
              </a:rPr>
              <a:t>et al., UOG 2019</a:t>
            </a:r>
            <a:endParaRPr lang="en-GB" altLang="it-IT" sz="1400" i="1" dirty="0">
              <a:solidFill>
                <a:schemeClr val="bg1"/>
              </a:solidFill>
            </a:endParaRPr>
          </a:p>
        </p:txBody>
      </p:sp>
    </p:spTree>
    <p:extLst>
      <p:ext uri="{BB962C8B-B14F-4D97-AF65-F5344CB8AC3E}">
        <p14:creationId xmlns:p14="http://schemas.microsoft.com/office/powerpoint/2010/main" val="949666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7" name="Segnaposto contenuto 2"/>
          <p:cNvSpPr txBox="1">
            <a:spLocks/>
          </p:cNvSpPr>
          <p:nvPr/>
        </p:nvSpPr>
        <p:spPr bwMode="auto">
          <a:xfrm>
            <a:off x="228600" y="2397115"/>
            <a:ext cx="8807245" cy="400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800" dirty="0"/>
          </a:p>
        </p:txBody>
      </p:sp>
      <p:sp>
        <p:nvSpPr>
          <p:cNvPr id="16" name="Rectangle 8"/>
          <p:cNvSpPr>
            <a:spLocks noChangeArrowheads="1"/>
          </p:cNvSpPr>
          <p:nvPr/>
        </p:nvSpPr>
        <p:spPr bwMode="auto">
          <a:xfrm>
            <a:off x="0" y="1715906"/>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s-HN" altLang="en-US" sz="2800" b="1" dirty="0">
                <a:solidFill>
                  <a:srgbClr val="000000"/>
                </a:solidFill>
                <a:effectLst>
                  <a:outerShdw blurRad="50800" dist="38100" dir="2700000" algn="tl" rotWithShape="0">
                    <a:prstClr val="black">
                      <a:alpha val="40000"/>
                    </a:prstClr>
                  </a:outerShdw>
                </a:effectLst>
              </a:rPr>
              <a:t>Métodos</a:t>
            </a:r>
            <a:endParaRPr lang="es-HN" altLang="en-US" sz="2800" dirty="0">
              <a:solidFill>
                <a:srgbClr val="000000"/>
              </a:solidFill>
              <a:effectLst>
                <a:outerShdw blurRad="50800" dist="38100" dir="2700000" algn="tl" rotWithShape="0">
                  <a:prstClr val="black">
                    <a:alpha val="40000"/>
                  </a:prstClr>
                </a:outerShdw>
              </a:effectLst>
            </a:endParaRPr>
          </a:p>
        </p:txBody>
      </p:sp>
      <p:sp>
        <p:nvSpPr>
          <p:cNvPr id="17" name="Segnaposto contenuto 2"/>
          <p:cNvSpPr txBox="1">
            <a:spLocks/>
          </p:cNvSpPr>
          <p:nvPr/>
        </p:nvSpPr>
        <p:spPr bwMode="auto">
          <a:xfrm>
            <a:off x="4862" y="2263690"/>
            <a:ext cx="9143999" cy="465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1800" dirty="0"/>
              <a:t>Revisión sistemática y meta-</a:t>
            </a:r>
            <a:r>
              <a:rPr lang="es-HN" sz="1800" dirty="0" err="1"/>
              <a:t>analisis</a:t>
            </a:r>
            <a:r>
              <a:rPr lang="es-HN" sz="1800" dirty="0"/>
              <a:t>.</a:t>
            </a:r>
          </a:p>
          <a:p>
            <a:r>
              <a:rPr lang="es-HN" sz="1800" dirty="0"/>
              <a:t>Una búsqueda electrónica de MEDLINE, EMBASE y la Librería Cochrane se realizo el 31 de Enero del 2019 y fue restringido a estudios en ingles.</a:t>
            </a:r>
            <a:r>
              <a:rPr lang="en-US" sz="1800" dirty="0"/>
              <a:t> </a:t>
            </a:r>
          </a:p>
          <a:p>
            <a:pPr marL="0" indent="0">
              <a:buNone/>
            </a:pPr>
            <a:endParaRPr lang="en-US" sz="1000" dirty="0"/>
          </a:p>
          <a:p>
            <a:pPr marL="0" indent="0">
              <a:buNone/>
            </a:pPr>
            <a:r>
              <a:rPr lang="es-HN" sz="1800" b="1" dirty="0" err="1">
                <a:solidFill>
                  <a:srgbClr val="000000"/>
                </a:solidFill>
                <a:effectLst>
                  <a:outerShdw blurRad="50800" dist="38100" dir="2700000" algn="tl" rotWithShape="0">
                    <a:prstClr val="black">
                      <a:alpha val="40000"/>
                    </a:prstClr>
                  </a:outerShdw>
                </a:effectLst>
                <a:latin typeface="Arial" charset="0"/>
                <a:ea typeface="ＭＳ Ｐゴシック" pitchFamily="34" charset="-128"/>
              </a:rPr>
              <a:t>Inclusion</a:t>
            </a:r>
            <a:endParaRPr lang="es-HN" sz="1800" b="1" dirty="0">
              <a:solidFill>
                <a:srgbClr val="000000"/>
              </a:solidFill>
              <a:effectLst>
                <a:outerShdw blurRad="50800" dist="38100" dir="2700000" algn="tl" rotWithShape="0">
                  <a:prstClr val="black">
                    <a:alpha val="40000"/>
                  </a:prstClr>
                </a:outerShdw>
              </a:effectLst>
              <a:latin typeface="Arial" charset="0"/>
              <a:ea typeface="ＭＳ Ｐゴシック" pitchFamily="34" charset="-128"/>
            </a:endParaRPr>
          </a:p>
          <a:p>
            <a:pPr marL="0" indent="0">
              <a:buNone/>
            </a:pPr>
            <a:r>
              <a:rPr lang="es-HN" sz="1800" dirty="0"/>
              <a:t>Ensayos controlados aleatorizados (</a:t>
            </a:r>
            <a:r>
              <a:rPr lang="es-HN" sz="1800" dirty="0" err="1"/>
              <a:t>RCTs</a:t>
            </a:r>
            <a:r>
              <a:rPr lang="es-HN" sz="1800" dirty="0"/>
              <a:t>), estudios de cohorte prospectivos o retrospectivos y estudios de casos y controles que: </a:t>
            </a:r>
          </a:p>
          <a:p>
            <a:r>
              <a:rPr lang="es-HN" sz="1800" dirty="0"/>
              <a:t>Reporten datos de procedimientos invasivos realizados en embarazos </a:t>
            </a:r>
            <a:r>
              <a:rPr lang="es-HN" sz="1800" b="1" dirty="0"/>
              <a:t>únicos </a:t>
            </a:r>
            <a:r>
              <a:rPr lang="es-HN" sz="1800" dirty="0"/>
              <a:t>(o &lt;5% del total del tamaño de la muestra son embarazos múltiples).  </a:t>
            </a:r>
          </a:p>
          <a:p>
            <a:r>
              <a:rPr lang="es-HN" sz="1800" dirty="0"/>
              <a:t>Reporten el resultado del embarazo de mujeres que tuvieron una prueba prenatal invasiva y los embarazos control que no tuvieron un procedimiento invasivo.</a:t>
            </a:r>
          </a:p>
          <a:p>
            <a:r>
              <a:rPr lang="es-HN" sz="1800" dirty="0"/>
              <a:t>Publicados desde el año 2000 en adelante (para asegurar uniformidad del equipo y técnicas utilizadas en los estudios comparados).</a:t>
            </a:r>
          </a:p>
          <a:p>
            <a:r>
              <a:rPr lang="es-HN" sz="1800" dirty="0"/>
              <a:t>Cuando los datos son reportados por separado para CVS transcervical y transabdominal, solo el primer grupo fue ingresado en el análisis.</a:t>
            </a:r>
          </a:p>
          <a:p>
            <a:pPr marL="0" indent="0">
              <a:buNone/>
            </a:pPr>
            <a:r>
              <a:rPr lang="en-US" sz="1800" dirty="0"/>
              <a:t> </a:t>
            </a:r>
          </a:p>
          <a:p>
            <a:pPr marL="0" indent="0">
              <a:buNone/>
            </a:pPr>
            <a:r>
              <a:rPr lang="en-US" sz="1800" dirty="0"/>
              <a:t> </a:t>
            </a:r>
          </a:p>
          <a:p>
            <a:pPr marL="0" indent="0">
              <a:buNone/>
            </a:pPr>
            <a:endParaRPr lang="en-US" sz="1800" dirty="0"/>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Text Box 5">
            <a:extLst>
              <a:ext uri="{FF2B5EF4-FFF2-40B4-BE49-F238E27FC236}">
                <a16:creationId xmlns:a16="http://schemas.microsoft.com/office/drawing/2014/main" id="{7C688EB5-5E54-674D-A711-61D2B41A86C2}"/>
              </a:ext>
            </a:extLst>
          </p:cNvPr>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Riesgo de aborto seguido de amniocentesis o muestreo de vellosidades coriónicas: revisión sistemática de literatura y meta-análisis actualizada</a:t>
            </a:r>
          </a:p>
          <a:p>
            <a:pPr algn="ctr">
              <a:spcBef>
                <a:spcPct val="0"/>
              </a:spcBef>
              <a:buNone/>
            </a:pPr>
            <a:r>
              <a:rPr lang="en-US" sz="1400" i="1" dirty="0">
                <a:solidFill>
                  <a:schemeClr val="bg1"/>
                </a:solidFill>
              </a:rPr>
              <a:t> Salomon </a:t>
            </a:r>
            <a:r>
              <a:rPr lang="it-IT" altLang="en-US" sz="1400" i="1" dirty="0">
                <a:solidFill>
                  <a:schemeClr val="bg1"/>
                </a:solidFill>
              </a:rPr>
              <a:t>et al., UOG 2019</a:t>
            </a:r>
            <a:endParaRPr lang="en-GB" altLang="it-IT" sz="1400" i="1" dirty="0">
              <a:solidFill>
                <a:schemeClr val="bg1"/>
              </a:solidFill>
            </a:endParaRPr>
          </a:p>
        </p:txBody>
      </p:sp>
    </p:spTree>
    <p:extLst>
      <p:ext uri="{BB962C8B-B14F-4D97-AF65-F5344CB8AC3E}">
        <p14:creationId xmlns:p14="http://schemas.microsoft.com/office/powerpoint/2010/main" val="141944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7" name="Segnaposto contenuto 2"/>
          <p:cNvSpPr txBox="1">
            <a:spLocks/>
          </p:cNvSpPr>
          <p:nvPr/>
        </p:nvSpPr>
        <p:spPr bwMode="auto">
          <a:xfrm>
            <a:off x="228600" y="2397115"/>
            <a:ext cx="8807245" cy="400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800" dirty="0"/>
          </a:p>
        </p:txBody>
      </p:sp>
      <p:sp>
        <p:nvSpPr>
          <p:cNvPr id="16" name="Rectangle 8"/>
          <p:cNvSpPr>
            <a:spLocks noChangeArrowheads="1"/>
          </p:cNvSpPr>
          <p:nvPr/>
        </p:nvSpPr>
        <p:spPr bwMode="auto">
          <a:xfrm>
            <a:off x="0" y="1715906"/>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s-HN" altLang="en-US" sz="2800" b="1" dirty="0">
                <a:solidFill>
                  <a:srgbClr val="000000"/>
                </a:solidFill>
                <a:effectLst>
                  <a:outerShdw blurRad="50800" dist="38100" dir="2700000" algn="tl" rotWithShape="0">
                    <a:prstClr val="black">
                      <a:alpha val="40000"/>
                    </a:prstClr>
                  </a:outerShdw>
                </a:effectLst>
              </a:rPr>
              <a:t>Métodos</a:t>
            </a:r>
            <a:endParaRPr lang="es-HN" altLang="en-US" sz="2800" dirty="0">
              <a:solidFill>
                <a:srgbClr val="000000"/>
              </a:solidFill>
              <a:effectLst>
                <a:outerShdw blurRad="50800" dist="38100" dir="2700000" algn="tl" rotWithShape="0">
                  <a:prstClr val="black">
                    <a:alpha val="40000"/>
                  </a:prstClr>
                </a:outerShdw>
              </a:effectLst>
            </a:endParaRPr>
          </a:p>
        </p:txBody>
      </p:sp>
      <p:sp>
        <p:nvSpPr>
          <p:cNvPr id="17" name="Segnaposto contenuto 2"/>
          <p:cNvSpPr txBox="1">
            <a:spLocks/>
          </p:cNvSpPr>
          <p:nvPr/>
        </p:nvSpPr>
        <p:spPr bwMode="auto">
          <a:xfrm>
            <a:off x="4862" y="2301014"/>
            <a:ext cx="9143999" cy="465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1800" dirty="0"/>
              <a:t>Medición de resultado primario: </a:t>
            </a:r>
            <a:r>
              <a:rPr lang="es-HN" sz="1800" b="1" dirty="0"/>
              <a:t>aborto relacionado con el procedimiento</a:t>
            </a:r>
            <a:r>
              <a:rPr lang="es-HN" sz="1800" dirty="0"/>
              <a:t>, definido como la perdida fetal antes de las 24 o 22 semanas de gestación. </a:t>
            </a:r>
          </a:p>
          <a:p>
            <a:endParaRPr lang="es-HN" sz="1800" dirty="0"/>
          </a:p>
          <a:p>
            <a:r>
              <a:rPr lang="es-HN" sz="1800" b="1" dirty="0"/>
              <a:t>Tasa de aborto </a:t>
            </a:r>
            <a:r>
              <a:rPr lang="es-HN" sz="1800" dirty="0"/>
              <a:t>(95% IC) fue estimada en el procedimiento invasivo y los grupos de control para cada estudio por separado y como un estimado acumulado ponderada por el tamaño de la muestra de cada estudio.</a:t>
            </a:r>
          </a:p>
          <a:p>
            <a:pPr marL="0" indent="0">
              <a:buNone/>
            </a:pPr>
            <a:endParaRPr lang="en-US" sz="1800" dirty="0"/>
          </a:p>
          <a:p>
            <a:r>
              <a:rPr lang="es-HN" sz="1800" dirty="0"/>
              <a:t>El </a:t>
            </a:r>
            <a:r>
              <a:rPr lang="es-HN" sz="1800" b="1" dirty="0"/>
              <a:t>riesgo relacionado a procedimiento</a:t>
            </a:r>
            <a:r>
              <a:rPr lang="es-HN" sz="1800" dirty="0"/>
              <a:t> para amniocentesis y CVS en cada estudio fueron estimados como una diferencia de riesgo (RD) basado en las tasas de aborto en el procedimiento invasivo y los grupos controles, el cual fue después usado para calcular la estimación ponderada de resumen agrupada (95% IC).</a:t>
            </a:r>
          </a:p>
          <a:p>
            <a:endParaRPr lang="en-US" sz="1800" dirty="0"/>
          </a:p>
          <a:p>
            <a:pPr marL="0" indent="0">
              <a:buNone/>
            </a:pPr>
            <a:endParaRPr lang="en-US" sz="1800" dirty="0"/>
          </a:p>
          <a:p>
            <a:endParaRPr lang="en-US" sz="1800" dirty="0"/>
          </a:p>
          <a:p>
            <a:pPr marL="0" indent="0">
              <a:buNone/>
            </a:pPr>
            <a:endParaRPr lang="en-US" sz="1800" dirty="0"/>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Text Box 5">
            <a:extLst>
              <a:ext uri="{FF2B5EF4-FFF2-40B4-BE49-F238E27FC236}">
                <a16:creationId xmlns:a16="http://schemas.microsoft.com/office/drawing/2014/main" id="{7C688EB5-5E54-674D-A711-61D2B41A86C2}"/>
              </a:ext>
            </a:extLst>
          </p:cNvPr>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Riesgo de aborto seguido de amniocentesis o muestreo de vellosidades coriónicas: revisión sistemática de literatura y meta-análisis actualizada</a:t>
            </a:r>
          </a:p>
          <a:p>
            <a:pPr algn="ctr">
              <a:spcBef>
                <a:spcPct val="0"/>
              </a:spcBef>
              <a:buNone/>
            </a:pPr>
            <a:r>
              <a:rPr lang="en-US" sz="1400" i="1" dirty="0">
                <a:solidFill>
                  <a:schemeClr val="bg1"/>
                </a:solidFill>
              </a:rPr>
              <a:t> Salomon </a:t>
            </a:r>
            <a:r>
              <a:rPr lang="it-IT" altLang="en-US" sz="1400" i="1" dirty="0">
                <a:solidFill>
                  <a:schemeClr val="bg1"/>
                </a:solidFill>
              </a:rPr>
              <a:t>et al., UOG 2019</a:t>
            </a:r>
            <a:endParaRPr lang="en-GB" altLang="it-IT" sz="1400" i="1" dirty="0">
              <a:solidFill>
                <a:schemeClr val="bg1"/>
              </a:solidFill>
            </a:endParaRPr>
          </a:p>
        </p:txBody>
      </p:sp>
    </p:spTree>
    <p:extLst>
      <p:ext uri="{BB962C8B-B14F-4D97-AF65-F5344CB8AC3E}">
        <p14:creationId xmlns:p14="http://schemas.microsoft.com/office/powerpoint/2010/main" val="1186028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0" y="1702876"/>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s-HN" altLang="en-US" sz="2800" b="1" dirty="0">
                <a:solidFill>
                  <a:srgbClr val="000000"/>
                </a:solidFill>
                <a:effectLst>
                  <a:outerShdw blurRad="50800" dist="38100" dir="2700000" algn="tl" rotWithShape="0">
                    <a:prstClr val="black">
                      <a:alpha val="40000"/>
                    </a:prstClr>
                  </a:outerShdw>
                </a:effectLst>
              </a:rPr>
              <a:t>Resultados – Estudios incluidos</a:t>
            </a:r>
            <a:r>
              <a:rPr lang="en-GB" altLang="en-US" sz="2800" b="1" dirty="0">
                <a:solidFill>
                  <a:srgbClr val="000000"/>
                </a:solidFill>
                <a:effectLst>
                  <a:outerShdw blurRad="50800" dist="38100" dir="2700000" algn="tl" rotWithShape="0">
                    <a:prstClr val="black">
                      <a:alpha val="40000"/>
                    </a:prstClr>
                  </a:outerShdw>
                </a:effectLst>
              </a:rPr>
              <a:t> </a:t>
            </a:r>
            <a:endParaRPr lang="en-US" sz="2800" b="1" dirty="0">
              <a:solidFill>
                <a:srgbClr val="000000"/>
              </a:solidFill>
              <a:effectLst>
                <a:outerShdw blurRad="50800" dist="38100" dir="2700000" algn="tl" rotWithShape="0">
                  <a:prstClr val="black">
                    <a:alpha val="40000"/>
                  </a:prstClr>
                </a:outerShdw>
              </a:effectLst>
            </a:endParaRPr>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Box 5">
            <a:extLst>
              <a:ext uri="{FF2B5EF4-FFF2-40B4-BE49-F238E27FC236}">
                <a16:creationId xmlns:a16="http://schemas.microsoft.com/office/drawing/2014/main" id="{DF65CDD0-D676-5F4E-87F0-FDB00E6A5AB4}"/>
              </a:ext>
            </a:extLst>
          </p:cNvPr>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Riesgo de aborto seguido de amniocentesis o muestreo de vellosidades coriónicas: revisión sistemática de literatura y meta-análisis actualizada</a:t>
            </a:r>
          </a:p>
          <a:p>
            <a:pPr algn="ctr">
              <a:spcBef>
                <a:spcPct val="0"/>
              </a:spcBef>
              <a:buNone/>
            </a:pPr>
            <a:r>
              <a:rPr lang="en-US" sz="1400" i="1" dirty="0">
                <a:solidFill>
                  <a:schemeClr val="bg1"/>
                </a:solidFill>
              </a:rPr>
              <a:t> Salomon </a:t>
            </a:r>
            <a:r>
              <a:rPr lang="it-IT" altLang="en-US" sz="1400" i="1" dirty="0">
                <a:solidFill>
                  <a:schemeClr val="bg1"/>
                </a:solidFill>
              </a:rPr>
              <a:t>et al., UOG 2019</a:t>
            </a:r>
            <a:endParaRPr lang="en-GB" altLang="it-IT" sz="1400" i="1" dirty="0">
              <a:solidFill>
                <a:schemeClr val="bg1"/>
              </a:solidFill>
            </a:endParaRPr>
          </a:p>
        </p:txBody>
      </p:sp>
      <p:sp>
        <p:nvSpPr>
          <p:cNvPr id="17" name="Segnaposto contenuto 2">
            <a:extLst>
              <a:ext uri="{FF2B5EF4-FFF2-40B4-BE49-F238E27FC236}">
                <a16:creationId xmlns:a16="http://schemas.microsoft.com/office/drawing/2014/main" id="{78FFF424-F785-B543-A2C1-157E229A9FAA}"/>
              </a:ext>
            </a:extLst>
          </p:cNvPr>
          <p:cNvSpPr txBox="1">
            <a:spLocks/>
          </p:cNvSpPr>
          <p:nvPr/>
        </p:nvSpPr>
        <p:spPr bwMode="auto">
          <a:xfrm>
            <a:off x="4862" y="2220957"/>
            <a:ext cx="9143999" cy="465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endParaRPr lang="en-US" sz="1800" dirty="0"/>
          </a:p>
          <a:p>
            <a:endParaRPr lang="en-US" sz="1800" dirty="0"/>
          </a:p>
          <a:p>
            <a:pPr marL="0" indent="0">
              <a:buNone/>
            </a:pPr>
            <a:endParaRPr lang="en-US" sz="1800" dirty="0"/>
          </a:p>
        </p:txBody>
      </p:sp>
      <p:pic>
        <p:nvPicPr>
          <p:cNvPr id="3" name="Picture 2">
            <a:extLst>
              <a:ext uri="{FF2B5EF4-FFF2-40B4-BE49-F238E27FC236}">
                <a16:creationId xmlns:a16="http://schemas.microsoft.com/office/drawing/2014/main" id="{A709422C-4EE5-024F-8097-2618A4B105AE}"/>
              </a:ext>
            </a:extLst>
          </p:cNvPr>
          <p:cNvPicPr>
            <a:picLocks noChangeAspect="1"/>
          </p:cNvPicPr>
          <p:nvPr/>
        </p:nvPicPr>
        <p:blipFill>
          <a:blip r:embed="rId4"/>
          <a:stretch>
            <a:fillRect/>
          </a:stretch>
        </p:blipFill>
        <p:spPr>
          <a:xfrm>
            <a:off x="2463769" y="2389366"/>
            <a:ext cx="4216462" cy="4225414"/>
          </a:xfrm>
          <a:prstGeom prst="rect">
            <a:avLst/>
          </a:prstGeom>
        </p:spPr>
      </p:pic>
      <p:cxnSp>
        <p:nvCxnSpPr>
          <p:cNvPr id="5" name="Straight Arrow Connector 4">
            <a:extLst>
              <a:ext uri="{FF2B5EF4-FFF2-40B4-BE49-F238E27FC236}">
                <a16:creationId xmlns:a16="http://schemas.microsoft.com/office/drawing/2014/main" id="{A98AB123-F3ED-BD4E-955B-B9FA6E29723D}"/>
              </a:ext>
            </a:extLst>
          </p:cNvPr>
          <p:cNvCxnSpPr/>
          <p:nvPr/>
        </p:nvCxnSpPr>
        <p:spPr>
          <a:xfrm flipV="1">
            <a:off x="4921321" y="5928189"/>
            <a:ext cx="647272" cy="1746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1B74D13-05F9-484D-9595-F2E87BD98096}"/>
              </a:ext>
            </a:extLst>
          </p:cNvPr>
          <p:cNvCxnSpPr>
            <a:cxnSpLocks/>
          </p:cNvCxnSpPr>
          <p:nvPr/>
        </p:nvCxnSpPr>
        <p:spPr>
          <a:xfrm>
            <a:off x="4921321" y="6243872"/>
            <a:ext cx="647272" cy="1746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29CAEB8-D7A5-2841-BD4C-48F1BED55F98}"/>
              </a:ext>
            </a:extLst>
          </p:cNvPr>
          <p:cNvSpPr txBox="1"/>
          <p:nvPr/>
        </p:nvSpPr>
        <p:spPr>
          <a:xfrm>
            <a:off x="5812971" y="5791200"/>
            <a:ext cx="1707712" cy="276999"/>
          </a:xfrm>
          <a:prstGeom prst="rect">
            <a:avLst/>
          </a:prstGeom>
          <a:noFill/>
          <a:ln>
            <a:solidFill>
              <a:srgbClr val="FF0000"/>
            </a:solidFill>
          </a:ln>
        </p:spPr>
        <p:txBody>
          <a:bodyPr wrap="square" rtlCol="0">
            <a:spAutoFit/>
          </a:bodyPr>
          <a:lstStyle/>
          <a:p>
            <a:r>
              <a:rPr lang="en-US" sz="1200" dirty="0">
                <a:latin typeface="Times New Roman" panose="02020603050405020304" pitchFamily="18" charset="0"/>
                <a:cs typeface="Times New Roman" panose="02020603050405020304" pitchFamily="18" charset="0"/>
              </a:rPr>
              <a:t>Amniocentesis  (</a:t>
            </a:r>
            <a:r>
              <a:rPr lang="en-US" sz="1200" i="1" dirty="0">
                <a:latin typeface="Times New Roman" panose="02020603050405020304" pitchFamily="18" charset="0"/>
                <a:cs typeface="Times New Roman" panose="02020603050405020304" pitchFamily="18" charset="0"/>
              </a:rPr>
              <a:t>n</a:t>
            </a:r>
            <a:r>
              <a:rPr lang="en-US" sz="1200" dirty="0">
                <a:latin typeface="Times New Roman" panose="02020603050405020304" pitchFamily="18" charset="0"/>
                <a:cs typeface="Times New Roman" panose="02020603050405020304" pitchFamily="18" charset="0"/>
              </a:rPr>
              <a:t> = 12)</a:t>
            </a:r>
          </a:p>
        </p:txBody>
      </p:sp>
      <p:sp>
        <p:nvSpPr>
          <p:cNvPr id="24" name="TextBox 23">
            <a:extLst>
              <a:ext uri="{FF2B5EF4-FFF2-40B4-BE49-F238E27FC236}">
                <a16:creationId xmlns:a16="http://schemas.microsoft.com/office/drawing/2014/main" id="{72CCE977-E570-2342-A68D-EB7CF3AE8BD4}"/>
              </a:ext>
            </a:extLst>
          </p:cNvPr>
          <p:cNvSpPr txBox="1"/>
          <p:nvPr/>
        </p:nvSpPr>
        <p:spPr>
          <a:xfrm>
            <a:off x="5812970" y="6266788"/>
            <a:ext cx="1360715" cy="276999"/>
          </a:xfrm>
          <a:prstGeom prst="rect">
            <a:avLst/>
          </a:prstGeom>
          <a:noFill/>
          <a:ln>
            <a:solidFill>
              <a:srgbClr val="FF0000"/>
            </a:solidFill>
          </a:ln>
        </p:spPr>
        <p:txBody>
          <a:bodyPr wrap="square" rtlCol="0">
            <a:spAutoFit/>
          </a:bodyPr>
          <a:lstStyle/>
          <a:p>
            <a:r>
              <a:rPr lang="en-US" sz="1200" dirty="0">
                <a:latin typeface="Times New Roman" panose="02020603050405020304" pitchFamily="18" charset="0"/>
                <a:cs typeface="Times New Roman" panose="02020603050405020304" pitchFamily="18" charset="0"/>
              </a:rPr>
              <a:t>CVS (</a:t>
            </a:r>
            <a:r>
              <a:rPr lang="en-US" sz="1200" i="1" dirty="0">
                <a:latin typeface="Times New Roman" panose="02020603050405020304" pitchFamily="18" charset="0"/>
                <a:cs typeface="Times New Roman" panose="02020603050405020304" pitchFamily="18" charset="0"/>
              </a:rPr>
              <a:t>n </a:t>
            </a:r>
            <a:r>
              <a:rPr lang="en-US" sz="1200" dirty="0">
                <a:latin typeface="Times New Roman" panose="02020603050405020304" pitchFamily="18" charset="0"/>
                <a:cs typeface="Times New Roman" panose="02020603050405020304" pitchFamily="18" charset="0"/>
              </a:rPr>
              <a:t>= 7)</a:t>
            </a:r>
          </a:p>
        </p:txBody>
      </p:sp>
    </p:spTree>
    <p:extLst>
      <p:ext uri="{BB962C8B-B14F-4D97-AF65-F5344CB8AC3E}">
        <p14:creationId xmlns:p14="http://schemas.microsoft.com/office/powerpoint/2010/main" val="1927673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1" y="1695011"/>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n-GB" altLang="en-US" sz="2800" b="1" dirty="0" err="1">
                <a:solidFill>
                  <a:srgbClr val="000000"/>
                </a:solidFill>
                <a:effectLst>
                  <a:outerShdw blurRad="50800" dist="38100" dir="2700000" algn="tl" rotWithShape="0">
                    <a:prstClr val="black">
                      <a:alpha val="40000"/>
                    </a:prstClr>
                  </a:outerShdw>
                </a:effectLst>
              </a:rPr>
              <a:t>Resultados</a:t>
            </a:r>
            <a:r>
              <a:rPr lang="en-GB" altLang="en-US" sz="2800" b="1" dirty="0">
                <a:solidFill>
                  <a:srgbClr val="000000"/>
                </a:solidFill>
                <a:effectLst>
                  <a:outerShdw blurRad="50800" dist="38100" dir="2700000" algn="tl" rotWithShape="0">
                    <a:prstClr val="black">
                      <a:alpha val="40000"/>
                    </a:prstClr>
                  </a:outerShdw>
                </a:effectLst>
              </a:rPr>
              <a:t> – </a:t>
            </a:r>
            <a:r>
              <a:rPr lang="en-US" altLang="en-US" sz="2800" b="1" dirty="0">
                <a:solidFill>
                  <a:srgbClr val="000000"/>
                </a:solidFill>
                <a:effectLst>
                  <a:outerShdw blurRad="50800" dist="38100" dir="2700000" algn="tl" rotWithShape="0">
                    <a:prstClr val="black">
                      <a:alpha val="40000"/>
                    </a:prstClr>
                  </a:outerShdw>
                </a:effectLst>
              </a:rPr>
              <a:t>Amniocentesis</a:t>
            </a:r>
            <a:r>
              <a:rPr lang="en-US" sz="2800" b="1" dirty="0">
                <a:solidFill>
                  <a:srgbClr val="000000"/>
                </a:solidFill>
                <a:effectLst>
                  <a:outerShdw blurRad="50800" dist="38100" dir="2700000" algn="tl" rotWithShape="0">
                    <a:prstClr val="black">
                      <a:alpha val="40000"/>
                    </a:prstClr>
                  </a:outerShdw>
                </a:effectLst>
              </a:rPr>
              <a:t> </a:t>
            </a:r>
          </a:p>
        </p:txBody>
      </p:sp>
      <p:grpSp>
        <p:nvGrpSpPr>
          <p:cNvPr id="19" name="Group 2"/>
          <p:cNvGrpSpPr>
            <a:grpSpLocks/>
          </p:cNvGrpSpPr>
          <p:nvPr/>
        </p:nvGrpSpPr>
        <p:grpSpPr bwMode="auto">
          <a:xfrm>
            <a:off x="0" y="0"/>
            <a:ext cx="9144000" cy="923925"/>
            <a:chOff x="0" y="3755"/>
            <a:chExt cx="5760" cy="582"/>
          </a:xfrm>
        </p:grpSpPr>
        <p:pic>
          <p:nvPicPr>
            <p:cNvPr id="20"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 Box 5">
            <a:extLst>
              <a:ext uri="{FF2B5EF4-FFF2-40B4-BE49-F238E27FC236}">
                <a16:creationId xmlns:a16="http://schemas.microsoft.com/office/drawing/2014/main" id="{76DEDE49-B46A-6A4D-8377-CE168C2D0B44}"/>
              </a:ext>
            </a:extLst>
          </p:cNvPr>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Riesgo de aborto seguido de amniocentesis o muestreo de vellosidades coriónicas: revisión sistemática de literatura y meta-análisis actualizada</a:t>
            </a:r>
          </a:p>
          <a:p>
            <a:pPr algn="ctr">
              <a:spcBef>
                <a:spcPct val="0"/>
              </a:spcBef>
              <a:buNone/>
            </a:pPr>
            <a:r>
              <a:rPr lang="en-US" sz="1400" i="1" dirty="0">
                <a:solidFill>
                  <a:schemeClr val="bg1"/>
                </a:solidFill>
              </a:rPr>
              <a:t> Salomon </a:t>
            </a:r>
            <a:r>
              <a:rPr lang="it-IT" altLang="en-US" sz="1400" i="1" dirty="0">
                <a:solidFill>
                  <a:schemeClr val="bg1"/>
                </a:solidFill>
              </a:rPr>
              <a:t>et al., UOG 2019</a:t>
            </a:r>
            <a:endParaRPr lang="en-GB" altLang="it-IT" sz="1400" i="1" dirty="0">
              <a:solidFill>
                <a:schemeClr val="bg1"/>
              </a:solidFill>
            </a:endParaRPr>
          </a:p>
        </p:txBody>
      </p:sp>
      <p:sp>
        <p:nvSpPr>
          <p:cNvPr id="26" name="Segnaposto contenuto 2">
            <a:extLst>
              <a:ext uri="{FF2B5EF4-FFF2-40B4-BE49-F238E27FC236}">
                <a16:creationId xmlns:a16="http://schemas.microsoft.com/office/drawing/2014/main" id="{5D1D72F0-5EDD-8E42-B1B6-D7A9E72CB2AA}"/>
              </a:ext>
            </a:extLst>
          </p:cNvPr>
          <p:cNvSpPr txBox="1">
            <a:spLocks/>
          </p:cNvSpPr>
          <p:nvPr/>
        </p:nvSpPr>
        <p:spPr bwMode="auto">
          <a:xfrm>
            <a:off x="251926" y="5056632"/>
            <a:ext cx="8892073" cy="180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1400" dirty="0"/>
              <a:t>Amniocentesis:  580 abortos ocurrieron después de 63 723 procedimientos.</a:t>
            </a:r>
          </a:p>
          <a:p>
            <a:pPr marL="0" indent="0">
              <a:buNone/>
            </a:pPr>
            <a:r>
              <a:rPr lang="es-HN" sz="1400" b="1" dirty="0"/>
              <a:t>       Riesgo acumulado de perdida de embarazo después de amniocentesis = 0.91% (95% IC, 0.73–      1.09%; I</a:t>
            </a:r>
            <a:r>
              <a:rPr lang="es-HN" sz="1400" b="1" baseline="30000" dirty="0"/>
              <a:t>2</a:t>
            </a:r>
            <a:r>
              <a:rPr lang="es-HN" sz="1400" b="1" dirty="0"/>
              <a:t> =</a:t>
            </a:r>
            <a:r>
              <a:rPr lang="es-HN" sz="1400" dirty="0"/>
              <a:t> </a:t>
            </a:r>
            <a:r>
              <a:rPr lang="es-HN" sz="1400" b="1" dirty="0"/>
              <a:t>88.2%).</a:t>
            </a:r>
            <a:r>
              <a:rPr lang="es-HN" sz="1400" dirty="0"/>
              <a:t> </a:t>
            </a:r>
          </a:p>
          <a:p>
            <a:r>
              <a:rPr lang="es-HN" sz="1400" dirty="0"/>
              <a:t>Controles: 1726 abortos en 330 469 embarazos.</a:t>
            </a:r>
          </a:p>
          <a:p>
            <a:pPr marL="0" indent="0">
              <a:buNone/>
            </a:pPr>
            <a:r>
              <a:rPr lang="es-HN" sz="1400" dirty="0"/>
              <a:t>       </a:t>
            </a:r>
            <a:r>
              <a:rPr lang="es-HN" sz="1400" b="1" dirty="0"/>
              <a:t>Riesgo acumulado de perdida de embarazo = 0.58% (95% IC, 0.47–0.70%;I</a:t>
            </a:r>
            <a:r>
              <a:rPr lang="es-HN" sz="1400" b="1" baseline="30000" dirty="0"/>
              <a:t>2</a:t>
            </a:r>
            <a:r>
              <a:rPr lang="es-HN" sz="1400" b="1" dirty="0"/>
              <a:t> =</a:t>
            </a:r>
            <a:r>
              <a:rPr lang="es-HN" sz="1400" dirty="0"/>
              <a:t> </a:t>
            </a:r>
            <a:r>
              <a:rPr lang="es-HN" sz="1400" b="1" dirty="0"/>
              <a:t>96.1%). </a:t>
            </a:r>
            <a:endParaRPr lang="es-HN" sz="1000" dirty="0"/>
          </a:p>
          <a:p>
            <a:pPr marL="0" indent="0" algn="ctr">
              <a:buNone/>
            </a:pPr>
            <a:r>
              <a:rPr lang="es-HN" sz="1400" dirty="0"/>
              <a:t>El riesgo relacionado a procedimiento acumulado de aborto fue </a:t>
            </a:r>
            <a:r>
              <a:rPr lang="es-HN" sz="1400" b="1" dirty="0"/>
              <a:t>0.30%</a:t>
            </a:r>
            <a:r>
              <a:rPr lang="es-HN" sz="1400" dirty="0"/>
              <a:t> (95% IC, 0.11–0.49%; I</a:t>
            </a:r>
            <a:r>
              <a:rPr lang="es-HN" sz="1400" baseline="30000" dirty="0"/>
              <a:t>2</a:t>
            </a:r>
            <a:r>
              <a:rPr lang="es-HN" sz="1400" dirty="0"/>
              <a:t> = 70.1%) seguido de amniocentesis.</a:t>
            </a:r>
          </a:p>
          <a:p>
            <a:endParaRPr lang="en-US" sz="1400" dirty="0"/>
          </a:p>
          <a:p>
            <a:pPr marL="0" indent="0">
              <a:buNone/>
            </a:pPr>
            <a:endParaRPr lang="en-US" sz="1400" dirty="0"/>
          </a:p>
        </p:txBody>
      </p:sp>
      <p:sp>
        <p:nvSpPr>
          <p:cNvPr id="2" name="Rectangle 1">
            <a:extLst>
              <a:ext uri="{FF2B5EF4-FFF2-40B4-BE49-F238E27FC236}">
                <a16:creationId xmlns:a16="http://schemas.microsoft.com/office/drawing/2014/main" id="{CD1BBAE2-CEE7-4049-BBDF-3C170314E35D}"/>
              </a:ext>
            </a:extLst>
          </p:cNvPr>
          <p:cNvSpPr/>
          <p:nvPr/>
        </p:nvSpPr>
        <p:spPr>
          <a:xfrm>
            <a:off x="492116" y="6325194"/>
            <a:ext cx="8352890" cy="5188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A29975-32E4-9F47-88E4-AE4BDFD98719}"/>
              </a:ext>
            </a:extLst>
          </p:cNvPr>
          <p:cNvGrpSpPr/>
          <p:nvPr/>
        </p:nvGrpSpPr>
        <p:grpSpPr>
          <a:xfrm>
            <a:off x="2147301" y="2245097"/>
            <a:ext cx="4869950" cy="2807691"/>
            <a:chOff x="2147301" y="2245097"/>
            <a:chExt cx="4869950" cy="2807691"/>
          </a:xfrm>
        </p:grpSpPr>
        <p:pic>
          <p:nvPicPr>
            <p:cNvPr id="5" name="Picture 4">
              <a:extLst>
                <a:ext uri="{FF2B5EF4-FFF2-40B4-BE49-F238E27FC236}">
                  <a16:creationId xmlns:a16="http://schemas.microsoft.com/office/drawing/2014/main" id="{C4AC0969-0F85-5D4C-BC1A-656D1E1598D6}"/>
                </a:ext>
              </a:extLst>
            </p:cNvPr>
            <p:cNvPicPr>
              <a:picLocks noChangeAspect="1"/>
            </p:cNvPicPr>
            <p:nvPr/>
          </p:nvPicPr>
          <p:blipFill rotWithShape="1">
            <a:blip r:embed="rId4"/>
            <a:srcRect l="4027" r="3821"/>
            <a:stretch/>
          </p:blipFill>
          <p:spPr>
            <a:xfrm>
              <a:off x="2147301" y="2245097"/>
              <a:ext cx="4869950" cy="2807691"/>
            </a:xfrm>
            <a:prstGeom prst="rect">
              <a:avLst/>
            </a:prstGeom>
          </p:spPr>
        </p:pic>
        <p:sp>
          <p:nvSpPr>
            <p:cNvPr id="3" name="Rectangle 2">
              <a:extLst>
                <a:ext uri="{FF2B5EF4-FFF2-40B4-BE49-F238E27FC236}">
                  <a16:creationId xmlns:a16="http://schemas.microsoft.com/office/drawing/2014/main" id="{6497018E-7D8D-C642-8077-D9A9ED87114C}"/>
                </a:ext>
              </a:extLst>
            </p:cNvPr>
            <p:cNvSpPr/>
            <p:nvPr/>
          </p:nvSpPr>
          <p:spPr>
            <a:xfrm>
              <a:off x="2147301" y="4443984"/>
              <a:ext cx="4792995" cy="201168"/>
            </a:xfrm>
            <a:prstGeom prst="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60647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1" y="1695011"/>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n-GB" altLang="en-US" sz="2800" b="1" dirty="0" err="1">
                <a:solidFill>
                  <a:srgbClr val="000000"/>
                </a:solidFill>
                <a:effectLst>
                  <a:outerShdw blurRad="50800" dist="38100" dir="2700000" algn="tl" rotWithShape="0">
                    <a:prstClr val="black">
                      <a:alpha val="40000"/>
                    </a:prstClr>
                  </a:outerShdw>
                </a:effectLst>
              </a:rPr>
              <a:t>Resultados</a:t>
            </a:r>
            <a:r>
              <a:rPr lang="en-GB" altLang="en-US" sz="2800" b="1" dirty="0">
                <a:solidFill>
                  <a:srgbClr val="000000"/>
                </a:solidFill>
                <a:effectLst>
                  <a:outerShdw blurRad="50800" dist="38100" dir="2700000" algn="tl" rotWithShape="0">
                    <a:prstClr val="black">
                      <a:alpha val="40000"/>
                    </a:prstClr>
                  </a:outerShdw>
                </a:effectLst>
              </a:rPr>
              <a:t> – </a:t>
            </a:r>
            <a:r>
              <a:rPr lang="en-US" altLang="en-US" sz="2800" b="1" dirty="0">
                <a:solidFill>
                  <a:srgbClr val="000000"/>
                </a:solidFill>
                <a:effectLst>
                  <a:outerShdw blurRad="50800" dist="38100" dir="2700000" algn="tl" rotWithShape="0">
                    <a:prstClr val="black">
                      <a:alpha val="40000"/>
                    </a:prstClr>
                  </a:outerShdw>
                </a:effectLst>
              </a:rPr>
              <a:t>CVS</a:t>
            </a:r>
            <a:r>
              <a:rPr lang="en-US" sz="2800" b="1" dirty="0">
                <a:solidFill>
                  <a:srgbClr val="000000"/>
                </a:solidFill>
                <a:effectLst>
                  <a:outerShdw blurRad="50800" dist="38100" dir="2700000" algn="tl" rotWithShape="0">
                    <a:prstClr val="black">
                      <a:alpha val="40000"/>
                    </a:prstClr>
                  </a:outerShdw>
                </a:effectLst>
              </a:rPr>
              <a:t> </a:t>
            </a:r>
          </a:p>
        </p:txBody>
      </p:sp>
      <p:grpSp>
        <p:nvGrpSpPr>
          <p:cNvPr id="19" name="Group 2"/>
          <p:cNvGrpSpPr>
            <a:grpSpLocks/>
          </p:cNvGrpSpPr>
          <p:nvPr/>
        </p:nvGrpSpPr>
        <p:grpSpPr bwMode="auto">
          <a:xfrm>
            <a:off x="0" y="0"/>
            <a:ext cx="9144000" cy="923925"/>
            <a:chOff x="0" y="3755"/>
            <a:chExt cx="5760" cy="582"/>
          </a:xfrm>
        </p:grpSpPr>
        <p:pic>
          <p:nvPicPr>
            <p:cNvPr id="20"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 Box 5">
            <a:extLst>
              <a:ext uri="{FF2B5EF4-FFF2-40B4-BE49-F238E27FC236}">
                <a16:creationId xmlns:a16="http://schemas.microsoft.com/office/drawing/2014/main" id="{76DEDE49-B46A-6A4D-8377-CE168C2D0B44}"/>
              </a:ext>
            </a:extLst>
          </p:cNvPr>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Riesgo de aborto seguido de amniocentesis o muestreo de vellosidades coriónicas: revisión sistemática de literatura y meta-análisis actualizada</a:t>
            </a:r>
          </a:p>
          <a:p>
            <a:pPr algn="ctr">
              <a:spcBef>
                <a:spcPct val="0"/>
              </a:spcBef>
              <a:buNone/>
            </a:pPr>
            <a:r>
              <a:rPr lang="en-US" sz="1400" i="1" dirty="0">
                <a:solidFill>
                  <a:schemeClr val="bg1"/>
                </a:solidFill>
              </a:rPr>
              <a:t> Salomon </a:t>
            </a:r>
            <a:r>
              <a:rPr lang="it-IT" altLang="en-US" sz="1400" i="1" dirty="0">
                <a:solidFill>
                  <a:schemeClr val="bg1"/>
                </a:solidFill>
              </a:rPr>
              <a:t>et al., UOG 2019</a:t>
            </a:r>
            <a:endParaRPr lang="en-GB" altLang="it-IT" sz="1400" i="1" dirty="0">
              <a:solidFill>
                <a:schemeClr val="bg1"/>
              </a:solidFill>
            </a:endParaRPr>
          </a:p>
        </p:txBody>
      </p:sp>
      <p:sp>
        <p:nvSpPr>
          <p:cNvPr id="26" name="Segnaposto contenuto 2">
            <a:extLst>
              <a:ext uri="{FF2B5EF4-FFF2-40B4-BE49-F238E27FC236}">
                <a16:creationId xmlns:a16="http://schemas.microsoft.com/office/drawing/2014/main" id="{5D1D72F0-5EDD-8E42-B1B6-D7A9E72CB2AA}"/>
              </a:ext>
            </a:extLst>
          </p:cNvPr>
          <p:cNvSpPr txBox="1">
            <a:spLocks/>
          </p:cNvSpPr>
          <p:nvPr/>
        </p:nvSpPr>
        <p:spPr bwMode="auto">
          <a:xfrm>
            <a:off x="179388" y="5044608"/>
            <a:ext cx="8964612" cy="181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1400" dirty="0"/>
              <a:t>CVS: 163 abortos ocurrieron después de 13 011 procedimientos.</a:t>
            </a:r>
          </a:p>
          <a:p>
            <a:pPr marL="0" indent="0">
              <a:buNone/>
            </a:pPr>
            <a:r>
              <a:rPr lang="es-HN" sz="1400" b="1" dirty="0"/>
              <a:t>    Riesgo acumulado de perdida de embarazo después de CVS = 1.39% (95% IC, 0.76–2.02%; I</a:t>
            </a:r>
            <a:r>
              <a:rPr lang="es-HN" sz="1400" b="1" baseline="30000" dirty="0"/>
              <a:t>2</a:t>
            </a:r>
            <a:r>
              <a:rPr lang="es-HN" sz="1400" b="1" dirty="0"/>
              <a:t> =</a:t>
            </a:r>
            <a:r>
              <a:rPr lang="es-HN" sz="1400" dirty="0"/>
              <a:t> </a:t>
            </a:r>
            <a:r>
              <a:rPr lang="es-HN" sz="1400" b="1" dirty="0"/>
              <a:t>89.1%).</a:t>
            </a:r>
            <a:r>
              <a:rPr lang="es-HN" sz="1400" dirty="0"/>
              <a:t> </a:t>
            </a:r>
          </a:p>
          <a:p>
            <a:r>
              <a:rPr lang="es-HN" sz="1400" dirty="0"/>
              <a:t>Controles: 1946 abortos en 232 680 embarazos.</a:t>
            </a:r>
          </a:p>
          <a:p>
            <a:pPr marL="0" indent="0">
              <a:buNone/>
            </a:pPr>
            <a:r>
              <a:rPr lang="es-HN" sz="1400" dirty="0"/>
              <a:t>       </a:t>
            </a:r>
            <a:r>
              <a:rPr lang="es-HN" sz="1400" b="1" dirty="0"/>
              <a:t>Riesgo acumulado de perdida de embarazo = 1.23% (95% IC, 0.86–1.59%;</a:t>
            </a:r>
            <a:r>
              <a:rPr lang="es-HN" sz="1400" dirty="0"/>
              <a:t> </a:t>
            </a:r>
            <a:r>
              <a:rPr lang="es-HN" sz="1400" b="1" dirty="0"/>
              <a:t>I</a:t>
            </a:r>
            <a:r>
              <a:rPr lang="es-HN" sz="1400" b="1" baseline="30000" dirty="0"/>
              <a:t>2</a:t>
            </a:r>
            <a:r>
              <a:rPr lang="es-HN" sz="1400" b="1" dirty="0"/>
              <a:t> =</a:t>
            </a:r>
            <a:r>
              <a:rPr lang="es-HN" sz="1400" dirty="0"/>
              <a:t> </a:t>
            </a:r>
            <a:r>
              <a:rPr lang="es-HN" sz="1400" b="1" dirty="0"/>
              <a:t>98.1%). </a:t>
            </a:r>
          </a:p>
          <a:p>
            <a:pPr marL="0" indent="0">
              <a:buNone/>
            </a:pPr>
            <a:endParaRPr lang="es-HN" sz="1000" b="1" dirty="0"/>
          </a:p>
          <a:p>
            <a:pPr marL="0" indent="0" algn="ctr">
              <a:buNone/>
            </a:pPr>
            <a:r>
              <a:rPr lang="es-HN" sz="1400" dirty="0"/>
              <a:t>El riesgo relacionado a procedimiento acumulado de aborto </a:t>
            </a:r>
            <a:r>
              <a:rPr lang="es-HN" sz="1400" b="1" dirty="0"/>
              <a:t>no fue significativo </a:t>
            </a:r>
            <a:r>
              <a:rPr lang="es-HN" sz="1400" dirty="0"/>
              <a:t>(0.20% (95% CI, -0.13 a 0.52%; I</a:t>
            </a:r>
            <a:r>
              <a:rPr lang="es-HN" sz="1400" baseline="30000" dirty="0"/>
              <a:t>2</a:t>
            </a:r>
            <a:r>
              <a:rPr lang="es-HN" sz="1400" dirty="0"/>
              <a:t> = 52.7%)  después de CVS.</a:t>
            </a:r>
          </a:p>
          <a:p>
            <a:endParaRPr lang="en-US" sz="1400" dirty="0"/>
          </a:p>
          <a:p>
            <a:pPr marL="0" indent="0">
              <a:buNone/>
            </a:pPr>
            <a:endParaRPr lang="en-US" sz="1400" dirty="0"/>
          </a:p>
        </p:txBody>
      </p:sp>
      <p:sp>
        <p:nvSpPr>
          <p:cNvPr id="2" name="Rectangle 1">
            <a:extLst>
              <a:ext uri="{FF2B5EF4-FFF2-40B4-BE49-F238E27FC236}">
                <a16:creationId xmlns:a16="http://schemas.microsoft.com/office/drawing/2014/main" id="{CD1BBAE2-CEE7-4049-BBDF-3C170314E35D}"/>
              </a:ext>
            </a:extLst>
          </p:cNvPr>
          <p:cNvSpPr/>
          <p:nvPr/>
        </p:nvSpPr>
        <p:spPr>
          <a:xfrm>
            <a:off x="466533" y="6264507"/>
            <a:ext cx="8313576" cy="5188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BF7E3548-A95A-774F-B090-059B40E1640E}"/>
              </a:ext>
            </a:extLst>
          </p:cNvPr>
          <p:cNvGrpSpPr/>
          <p:nvPr/>
        </p:nvGrpSpPr>
        <p:grpSpPr>
          <a:xfrm>
            <a:off x="1674688" y="2218231"/>
            <a:ext cx="5835721" cy="2638255"/>
            <a:chOff x="1674688" y="2218231"/>
            <a:chExt cx="5835721" cy="2638255"/>
          </a:xfrm>
        </p:grpSpPr>
        <p:pic>
          <p:nvPicPr>
            <p:cNvPr id="4" name="Picture 3">
              <a:extLst>
                <a:ext uri="{FF2B5EF4-FFF2-40B4-BE49-F238E27FC236}">
                  <a16:creationId xmlns:a16="http://schemas.microsoft.com/office/drawing/2014/main" id="{693BB62F-2FA1-564C-9135-5671E9A0830C}"/>
                </a:ext>
              </a:extLst>
            </p:cNvPr>
            <p:cNvPicPr>
              <a:picLocks noChangeAspect="1"/>
            </p:cNvPicPr>
            <p:nvPr/>
          </p:nvPicPr>
          <p:blipFill rotWithShape="1">
            <a:blip r:embed="rId4"/>
            <a:srcRect l="3348" r="2687"/>
            <a:stretch/>
          </p:blipFill>
          <p:spPr>
            <a:xfrm>
              <a:off x="1674688" y="2218231"/>
              <a:ext cx="5835721" cy="2638255"/>
            </a:xfrm>
            <a:prstGeom prst="rect">
              <a:avLst/>
            </a:prstGeom>
          </p:spPr>
        </p:pic>
        <p:sp>
          <p:nvSpPr>
            <p:cNvPr id="13" name="Rectangle 12">
              <a:extLst>
                <a:ext uri="{FF2B5EF4-FFF2-40B4-BE49-F238E27FC236}">
                  <a16:creationId xmlns:a16="http://schemas.microsoft.com/office/drawing/2014/main" id="{910EC5D2-8AB2-D147-A82D-7E397CDEA9F3}"/>
                </a:ext>
              </a:extLst>
            </p:cNvPr>
            <p:cNvSpPr/>
            <p:nvPr/>
          </p:nvSpPr>
          <p:spPr>
            <a:xfrm>
              <a:off x="1720408" y="4129890"/>
              <a:ext cx="5731952" cy="213509"/>
            </a:xfrm>
            <a:prstGeom prst="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01234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6" name="Content Placeholder 2"/>
          <p:cNvSpPr txBox="1">
            <a:spLocks/>
          </p:cNvSpPr>
          <p:nvPr/>
        </p:nvSpPr>
        <p:spPr>
          <a:xfrm>
            <a:off x="495300" y="3031194"/>
            <a:ext cx="8210550" cy="24817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4" name="Rectangle 8"/>
          <p:cNvSpPr>
            <a:spLocks noChangeArrowheads="1"/>
          </p:cNvSpPr>
          <p:nvPr/>
        </p:nvSpPr>
        <p:spPr bwMode="auto">
          <a:xfrm>
            <a:off x="0" y="1705069"/>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s-HN" altLang="en-US" sz="2800" b="1" dirty="0">
                <a:solidFill>
                  <a:srgbClr val="000000"/>
                </a:solidFill>
                <a:effectLst>
                  <a:outerShdw blurRad="50800" dist="38100" dir="2700000" algn="tl" rotWithShape="0">
                    <a:prstClr val="black">
                      <a:alpha val="40000"/>
                    </a:prstClr>
                  </a:outerShdw>
                </a:effectLst>
              </a:rPr>
              <a:t>Resultados – Subgrupo de análisis - Amniocentesis</a:t>
            </a:r>
            <a:endParaRPr lang="es-HN" sz="2800" b="1" dirty="0">
              <a:solidFill>
                <a:srgbClr val="000000"/>
              </a:solidFill>
              <a:effectLst>
                <a:outerShdw blurRad="50800" dist="38100" dir="2700000" algn="tl" rotWithShape="0">
                  <a:prstClr val="black">
                    <a:alpha val="40000"/>
                  </a:prstClr>
                </a:outerShdw>
              </a:effectLst>
            </a:endParaRPr>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Text Box 5">
            <a:extLst>
              <a:ext uri="{FF2B5EF4-FFF2-40B4-BE49-F238E27FC236}">
                <a16:creationId xmlns:a16="http://schemas.microsoft.com/office/drawing/2014/main" id="{D6394EB4-2C47-8942-BF78-FA9ADA413A86}"/>
              </a:ext>
            </a:extLst>
          </p:cNvPr>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Riesgo de aborto seguido de amniocentesis o muestreo de vellosidades coriónicas: revisión sistemática de literatura y meta-análisis actualizada</a:t>
            </a:r>
          </a:p>
          <a:p>
            <a:pPr algn="ctr">
              <a:spcBef>
                <a:spcPct val="0"/>
              </a:spcBef>
              <a:buNone/>
            </a:pPr>
            <a:r>
              <a:rPr lang="en-US" sz="1400" i="1" dirty="0">
                <a:solidFill>
                  <a:schemeClr val="bg1"/>
                </a:solidFill>
              </a:rPr>
              <a:t> Salomon </a:t>
            </a:r>
            <a:r>
              <a:rPr lang="it-IT" altLang="en-US" sz="1400" i="1" dirty="0">
                <a:solidFill>
                  <a:schemeClr val="bg1"/>
                </a:solidFill>
              </a:rPr>
              <a:t>et al., UOG 2019</a:t>
            </a:r>
            <a:endParaRPr lang="en-GB" altLang="it-IT" sz="1400" i="1" dirty="0">
              <a:solidFill>
                <a:schemeClr val="bg1"/>
              </a:solidFill>
            </a:endParaRPr>
          </a:p>
        </p:txBody>
      </p:sp>
      <p:sp>
        <p:nvSpPr>
          <p:cNvPr id="9" name="Segnaposto contenuto 2">
            <a:extLst>
              <a:ext uri="{FF2B5EF4-FFF2-40B4-BE49-F238E27FC236}">
                <a16:creationId xmlns:a16="http://schemas.microsoft.com/office/drawing/2014/main" id="{747031B4-49CD-554D-961E-B2CA69AC8BE5}"/>
              </a:ext>
            </a:extLst>
          </p:cNvPr>
          <p:cNvSpPr txBox="1">
            <a:spLocks/>
          </p:cNvSpPr>
          <p:nvPr/>
        </p:nvSpPr>
        <p:spPr bwMode="auto">
          <a:xfrm>
            <a:off x="354563" y="2175100"/>
            <a:ext cx="8425544" cy="465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1400" dirty="0"/>
              <a:t>El riesgo relacionado a procedimiento de aborto fue evaluado para estudios con nivel de riesgo similar y no similar por anormalidades cromosómicas</a:t>
            </a:r>
          </a:p>
          <a:p>
            <a:endParaRPr lang="en-US" sz="1400" dirty="0"/>
          </a:p>
          <a:p>
            <a:endParaRPr lang="en-US" sz="1400" dirty="0"/>
          </a:p>
          <a:p>
            <a:endParaRPr lang="en-US" sz="1400" dirty="0"/>
          </a:p>
          <a:p>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r>
              <a:rPr lang="es-HN" sz="1400" dirty="0"/>
              <a:t>La RD de riesgo acumulado para amniocentesis cuando se analizaron los estudios con nivel de riesgo no similar fue de </a:t>
            </a:r>
            <a:r>
              <a:rPr lang="es-HN" sz="1400" b="1" dirty="0"/>
              <a:t>0.46% </a:t>
            </a:r>
            <a:r>
              <a:rPr lang="es-HN" sz="1400" dirty="0"/>
              <a:t>(95% IC, 0.25–0.67; I</a:t>
            </a:r>
            <a:r>
              <a:rPr lang="es-HN" sz="1400" baseline="30000" dirty="0"/>
              <a:t>2</a:t>
            </a:r>
            <a:r>
              <a:rPr lang="es-HN" sz="1400" dirty="0"/>
              <a:t> = 38.1%).</a:t>
            </a:r>
          </a:p>
          <a:p>
            <a:r>
              <a:rPr lang="es-HN" sz="1400" dirty="0"/>
              <a:t>Cuando se analizaron los estudios con niveles de riesgo similar, </a:t>
            </a:r>
            <a:r>
              <a:rPr lang="es-HN" sz="1400" b="1" dirty="0"/>
              <a:t>no hubo riesgo relacionado a procedimiento significativo </a:t>
            </a:r>
            <a:r>
              <a:rPr lang="es-HN" sz="1400" dirty="0"/>
              <a:t>(RD, 0.12% (95% CI, −0.05 </a:t>
            </a:r>
            <a:r>
              <a:rPr lang="es-HN" sz="1400" dirty="0" err="1"/>
              <a:t>to</a:t>
            </a:r>
            <a:r>
              <a:rPr lang="es-HN" sz="1400" dirty="0"/>
              <a:t> 0.30%; I</a:t>
            </a:r>
            <a:r>
              <a:rPr lang="es-HN" sz="1400" baseline="30000" dirty="0"/>
              <a:t>2</a:t>
            </a:r>
            <a:r>
              <a:rPr lang="es-HN" sz="1400" dirty="0"/>
              <a:t> = 44.1%)) después de amniocentesis.</a:t>
            </a:r>
          </a:p>
          <a:p>
            <a:pPr marL="0" indent="0">
              <a:buNone/>
            </a:pPr>
            <a:endParaRPr lang="en-US" sz="1400" dirty="0"/>
          </a:p>
          <a:p>
            <a:pPr marL="0" indent="0">
              <a:buNone/>
            </a:pPr>
            <a:r>
              <a:rPr lang="en-US" sz="1800" dirty="0"/>
              <a:t> </a:t>
            </a:r>
          </a:p>
          <a:p>
            <a:pPr marL="0" indent="0">
              <a:buNone/>
            </a:pPr>
            <a:r>
              <a:rPr lang="en-US" sz="1800" dirty="0"/>
              <a:t> </a:t>
            </a:r>
          </a:p>
          <a:p>
            <a:pPr marL="0" indent="0">
              <a:buNone/>
            </a:pPr>
            <a:endParaRPr lang="en-US" sz="1800" dirty="0"/>
          </a:p>
        </p:txBody>
      </p:sp>
      <p:grpSp>
        <p:nvGrpSpPr>
          <p:cNvPr id="3" name="Group 2">
            <a:extLst>
              <a:ext uri="{FF2B5EF4-FFF2-40B4-BE49-F238E27FC236}">
                <a16:creationId xmlns:a16="http://schemas.microsoft.com/office/drawing/2014/main" id="{6C8ADFC4-E042-F442-A9C6-142BC77C9932}"/>
              </a:ext>
            </a:extLst>
          </p:cNvPr>
          <p:cNvGrpSpPr/>
          <p:nvPr/>
        </p:nvGrpSpPr>
        <p:grpSpPr>
          <a:xfrm>
            <a:off x="2354263" y="2740035"/>
            <a:ext cx="4507003" cy="2980794"/>
            <a:chOff x="2354263" y="2740035"/>
            <a:chExt cx="4507003" cy="2980794"/>
          </a:xfrm>
        </p:grpSpPr>
        <p:pic>
          <p:nvPicPr>
            <p:cNvPr id="2" name="Picture 1">
              <a:extLst>
                <a:ext uri="{FF2B5EF4-FFF2-40B4-BE49-F238E27FC236}">
                  <a16:creationId xmlns:a16="http://schemas.microsoft.com/office/drawing/2014/main" id="{1D813730-1A68-4B46-ABE2-B83145DA7406}"/>
                </a:ext>
              </a:extLst>
            </p:cNvPr>
            <p:cNvPicPr>
              <a:picLocks noChangeAspect="1"/>
            </p:cNvPicPr>
            <p:nvPr/>
          </p:nvPicPr>
          <p:blipFill rotWithShape="1">
            <a:blip r:embed="rId4"/>
            <a:srcRect l="3967" r="3967"/>
            <a:stretch/>
          </p:blipFill>
          <p:spPr>
            <a:xfrm>
              <a:off x="2354263" y="2740035"/>
              <a:ext cx="4507003" cy="2980794"/>
            </a:xfrm>
            <a:prstGeom prst="rect">
              <a:avLst/>
            </a:prstGeom>
          </p:spPr>
        </p:pic>
        <p:sp>
          <p:nvSpPr>
            <p:cNvPr id="11" name="Rectangle 10">
              <a:extLst>
                <a:ext uri="{FF2B5EF4-FFF2-40B4-BE49-F238E27FC236}">
                  <a16:creationId xmlns:a16="http://schemas.microsoft.com/office/drawing/2014/main" id="{6600F0B9-4A16-D14D-A0AB-2C5A31734E92}"/>
                </a:ext>
              </a:extLst>
            </p:cNvPr>
            <p:cNvSpPr/>
            <p:nvPr/>
          </p:nvSpPr>
          <p:spPr>
            <a:xfrm>
              <a:off x="2354263" y="3881032"/>
              <a:ext cx="4507003" cy="169760"/>
            </a:xfrm>
            <a:prstGeom prst="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7255601-68AD-7F4A-AE11-3F4D6D4AD070}"/>
                </a:ext>
              </a:extLst>
            </p:cNvPr>
            <p:cNvSpPr/>
            <p:nvPr/>
          </p:nvSpPr>
          <p:spPr>
            <a:xfrm>
              <a:off x="2354263" y="4947832"/>
              <a:ext cx="4507003" cy="169760"/>
            </a:xfrm>
            <a:prstGeom prst="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497876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4606</TotalTime>
  <Words>1659</Words>
  <Application>Microsoft Office PowerPoint</Application>
  <PresentationFormat>On-screen Show (4:3)</PresentationFormat>
  <Paragraphs>216</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ＭＳ Ｐゴシック</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Renata Kotsia</cp:lastModifiedBy>
  <cp:revision>259</cp:revision>
  <dcterms:created xsi:type="dcterms:W3CDTF">2018-05-11T23:46:17Z</dcterms:created>
  <dcterms:modified xsi:type="dcterms:W3CDTF">2019-10-28T10:50:09Z</dcterms:modified>
</cp:coreProperties>
</file>