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0" r:id="rId2"/>
  </p:sldMasterIdLst>
  <p:notesMasterIdLst>
    <p:notesMasterId r:id="rId19"/>
  </p:notesMasterIdLst>
  <p:sldIdLst>
    <p:sldId id="309" r:id="rId3"/>
    <p:sldId id="340" r:id="rId4"/>
    <p:sldId id="344" r:id="rId5"/>
    <p:sldId id="361" r:id="rId6"/>
    <p:sldId id="358" r:id="rId7"/>
    <p:sldId id="348" r:id="rId8"/>
    <p:sldId id="400" r:id="rId9"/>
    <p:sldId id="390" r:id="rId10"/>
    <p:sldId id="379" r:id="rId11"/>
    <p:sldId id="372" r:id="rId12"/>
    <p:sldId id="381" r:id="rId13"/>
    <p:sldId id="382" r:id="rId14"/>
    <p:sldId id="383" r:id="rId15"/>
    <p:sldId id="399" r:id="rId16"/>
    <p:sldId id="353" r:id="rId17"/>
    <p:sldId id="352" r:id="rId18"/>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DDDA"/>
    <a:srgbClr val="F0F3FB"/>
    <a:srgbClr val="E6B9B8"/>
    <a:srgbClr val="DAD8D4"/>
    <a:srgbClr val="EADEE7"/>
    <a:srgbClr val="E2E1DE"/>
    <a:srgbClr val="445895"/>
    <a:srgbClr val="33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8739" autoAdjust="0"/>
    <p:restoredTop sz="90681" autoAdjust="0"/>
  </p:normalViewPr>
  <p:slideViewPr>
    <p:cSldViewPr snapToObjects="1">
      <p:cViewPr>
        <p:scale>
          <a:sx n="90" d="100"/>
          <a:sy n="90" d="100"/>
        </p:scale>
        <p:origin x="-2964" y="-6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60" d="100"/>
          <a:sy n="60" d="100"/>
        </p:scale>
        <p:origin x="-2490"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latin typeface="Arial" charset="0"/>
                <a:cs typeface="Arial" charset="0"/>
              </a:defRPr>
            </a:lvl1pPr>
          </a:lstStyle>
          <a:p>
            <a:pPr>
              <a:defRPr/>
            </a:pPr>
            <a:endParaRPr lang="en-GB"/>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GB"/>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latin typeface="Arial" charset="0"/>
                <a:cs typeface="Arial" charset="0"/>
              </a:defRPr>
            </a:lvl1pPr>
          </a:lstStyle>
          <a:p>
            <a:pPr>
              <a:defRPr/>
            </a:pPr>
            <a:endParaRPr lang="en-GB"/>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6A4A78E-3EE6-460E-BAE4-6F39EE78D39A}" type="slidenum">
              <a:rPr lang="en-GB" altLang="en-US"/>
              <a:pPr>
                <a:defRPr/>
              </a:pPr>
              <a:t>‹#›</a:t>
            </a:fld>
            <a:endParaRPr lang="en-GB" altLang="en-US"/>
          </a:p>
        </p:txBody>
      </p:sp>
    </p:spTree>
    <p:extLst>
      <p:ext uri="{BB962C8B-B14F-4D97-AF65-F5344CB8AC3E}">
        <p14:creationId xmlns:p14="http://schemas.microsoft.com/office/powerpoint/2010/main" val="29498487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868B560A-BEAC-4283-BA72-462A12258657}" type="slidenum">
              <a:rPr lang="en-GB" altLang="en-US" smtClean="0"/>
              <a:pPr>
                <a:spcBef>
                  <a:spcPct val="0"/>
                </a:spcBef>
              </a:pPr>
              <a:t>1</a:t>
            </a:fld>
            <a:endParaRPr lang="en-GB" altLang="en-US"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8A2A963F-7CFB-48F4-865A-7144975F41EA}" type="slidenum">
              <a:rPr lang="en-GB" altLang="en-US" smtClean="0"/>
              <a:pPr>
                <a:spcBef>
                  <a:spcPct val="0"/>
                </a:spcBef>
              </a:pPr>
              <a:t>10</a:t>
            </a:fld>
            <a:endParaRPr lang="en-GB" altLang="en-US"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8A2A963F-7CFB-48F4-865A-7144975F41EA}" type="slidenum">
              <a:rPr lang="en-GB" altLang="en-US" smtClean="0"/>
              <a:pPr>
                <a:spcBef>
                  <a:spcPct val="0"/>
                </a:spcBef>
              </a:pPr>
              <a:t>11</a:t>
            </a:fld>
            <a:endParaRPr lang="en-GB" altLang="en-US"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8A2A963F-7CFB-48F4-865A-7144975F41EA}" type="slidenum">
              <a:rPr lang="en-GB" altLang="en-US" smtClean="0"/>
              <a:pPr>
                <a:spcBef>
                  <a:spcPct val="0"/>
                </a:spcBef>
              </a:pPr>
              <a:t>12</a:t>
            </a:fld>
            <a:endParaRPr lang="en-GB" altLang="en-US"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8A2A963F-7CFB-48F4-865A-7144975F41EA}" type="slidenum">
              <a:rPr lang="en-GB" altLang="en-US" smtClean="0"/>
              <a:pPr>
                <a:spcBef>
                  <a:spcPct val="0"/>
                </a:spcBef>
              </a:pPr>
              <a:t>13</a:t>
            </a:fld>
            <a:endParaRPr lang="en-GB" altLang="en-US"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E224EAFB-18D1-492B-8C14-0DDA690EFFB9}" type="slidenum">
              <a:rPr lang="en-GB" altLang="en-US" smtClean="0">
                <a:solidFill>
                  <a:srgbClr val="000000"/>
                </a:solidFill>
              </a:rPr>
              <a:pPr>
                <a:spcBef>
                  <a:spcPct val="0"/>
                </a:spcBef>
              </a:pPr>
              <a:t>14</a:t>
            </a:fld>
            <a:endParaRPr lang="en-GB" altLang="en-US" smtClean="0">
              <a:solidFill>
                <a:srgbClr val="000000"/>
              </a:solidFill>
            </a:endParaRPr>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7882FF21-5D51-4DEB-B08E-3140533DA47B}" type="slidenum">
              <a:rPr lang="en-GB" altLang="en-US" smtClean="0">
                <a:solidFill>
                  <a:srgbClr val="000000"/>
                </a:solidFill>
              </a:rPr>
              <a:pPr>
                <a:spcBef>
                  <a:spcPct val="0"/>
                </a:spcBef>
              </a:pPr>
              <a:t>15</a:t>
            </a:fld>
            <a:endParaRPr lang="en-GB" altLang="en-US" smtClean="0">
              <a:solidFill>
                <a:srgbClr val="000000"/>
              </a:solidFill>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BADA8858-1CF9-44EF-95D1-D041CE9A40AA}" type="slidenum">
              <a:rPr lang="en-GB" altLang="en-US" smtClean="0"/>
              <a:pPr>
                <a:spcBef>
                  <a:spcPct val="0"/>
                </a:spcBef>
              </a:pPr>
              <a:t>16</a:t>
            </a:fld>
            <a:endParaRPr lang="en-GB" alt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C6096F89-B3D5-4AEB-9D4F-65144FA37287}" type="slidenum">
              <a:rPr lang="en-GB" altLang="en-US" smtClean="0"/>
              <a:pPr>
                <a:spcBef>
                  <a:spcPct val="0"/>
                </a:spcBef>
              </a:pPr>
              <a:t>2</a:t>
            </a:fld>
            <a:endParaRPr lang="en-GB" altLang="en-US"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BDFBDD5D-4713-4AB2-9D9D-25D516870D1F}" type="slidenum">
              <a:rPr lang="en-GB" altLang="en-US" smtClean="0"/>
              <a:pPr>
                <a:spcBef>
                  <a:spcPct val="0"/>
                </a:spcBef>
              </a:pPr>
              <a:t>3</a:t>
            </a:fld>
            <a:endParaRPr lang="en-GB" altLang="en-US"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87BB7CAF-229E-4BCF-B3A8-427AB7847401}" type="slidenum">
              <a:rPr lang="en-GB" altLang="en-US" smtClean="0">
                <a:solidFill>
                  <a:srgbClr val="000000"/>
                </a:solidFill>
              </a:rPr>
              <a:pPr>
                <a:spcBef>
                  <a:spcPct val="0"/>
                </a:spcBef>
              </a:pPr>
              <a:t>4</a:t>
            </a:fld>
            <a:endParaRPr lang="en-GB" altLang="en-US" smtClean="0">
              <a:solidFill>
                <a:srgbClr val="000000"/>
              </a:solidFill>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ED742F48-475A-43AC-8DC5-35C82BF47AEA}" type="slidenum">
              <a:rPr lang="en-GB" altLang="en-US" smtClean="0">
                <a:solidFill>
                  <a:srgbClr val="000000"/>
                </a:solidFill>
              </a:rPr>
              <a:pPr>
                <a:spcBef>
                  <a:spcPct val="0"/>
                </a:spcBef>
              </a:pPr>
              <a:t>5</a:t>
            </a:fld>
            <a:endParaRPr lang="en-GB" altLang="en-US" smtClean="0">
              <a:solidFill>
                <a:srgbClr val="000000"/>
              </a:solidFill>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D17F95C3-6523-4159-B64B-0B886F4EF87C}" type="slidenum">
              <a:rPr lang="en-GB" altLang="en-US" smtClean="0">
                <a:solidFill>
                  <a:srgbClr val="000000"/>
                </a:solidFill>
              </a:rPr>
              <a:pPr>
                <a:spcBef>
                  <a:spcPct val="0"/>
                </a:spcBef>
              </a:pPr>
              <a:t>6</a:t>
            </a:fld>
            <a:endParaRPr lang="en-GB" altLang="en-US" smtClean="0">
              <a:solidFill>
                <a:srgbClr val="000000"/>
              </a:solidFill>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ED742F48-475A-43AC-8DC5-35C82BF47AEA}" type="slidenum">
              <a:rPr lang="en-GB" altLang="en-US" smtClean="0">
                <a:solidFill>
                  <a:srgbClr val="000000"/>
                </a:solidFill>
              </a:rPr>
              <a:pPr>
                <a:spcBef>
                  <a:spcPct val="0"/>
                </a:spcBef>
              </a:pPr>
              <a:t>7</a:t>
            </a:fld>
            <a:endParaRPr lang="en-GB" altLang="en-US" smtClean="0">
              <a:solidFill>
                <a:srgbClr val="000000"/>
              </a:solidFill>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8A2A963F-7CFB-48F4-865A-7144975F41EA}" type="slidenum">
              <a:rPr lang="en-GB" altLang="en-US" smtClean="0"/>
              <a:pPr>
                <a:spcBef>
                  <a:spcPct val="0"/>
                </a:spcBef>
              </a:pPr>
              <a:t>8</a:t>
            </a:fld>
            <a:endParaRPr lang="en-GB" altLang="en-US"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8A2A963F-7CFB-48F4-865A-7144975F41EA}" type="slidenum">
              <a:rPr lang="en-GB" altLang="en-US" smtClean="0"/>
              <a:pPr>
                <a:spcBef>
                  <a:spcPct val="0"/>
                </a:spcBef>
              </a:pPr>
              <a:t>9</a:t>
            </a:fld>
            <a:endParaRPr lang="en-GB" altLang="en-US"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BA08BDF1-9D91-4E9D-A985-AB887679A1A4}" type="slidenum">
              <a:rPr lang="en-GB" altLang="en-US"/>
              <a:pPr>
                <a:defRPr/>
              </a:pPr>
              <a:t>‹#›</a:t>
            </a:fld>
            <a:endParaRPr lang="en-GB" altLang="en-US"/>
          </a:p>
        </p:txBody>
      </p:sp>
    </p:spTree>
    <p:extLst>
      <p:ext uri="{BB962C8B-B14F-4D97-AF65-F5344CB8AC3E}">
        <p14:creationId xmlns:p14="http://schemas.microsoft.com/office/powerpoint/2010/main" val="2865358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074D0954-41DC-4048-AD49-8681FC5FEB85}" type="slidenum">
              <a:rPr lang="en-GB" altLang="en-US"/>
              <a:pPr>
                <a:defRPr/>
              </a:pPr>
              <a:t>‹#›</a:t>
            </a:fld>
            <a:endParaRPr lang="en-GB" altLang="en-US"/>
          </a:p>
        </p:txBody>
      </p:sp>
    </p:spTree>
    <p:extLst>
      <p:ext uri="{BB962C8B-B14F-4D97-AF65-F5344CB8AC3E}">
        <p14:creationId xmlns:p14="http://schemas.microsoft.com/office/powerpoint/2010/main" val="3650686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87D981B3-F320-46FA-959C-EC02D7CB87D8}" type="slidenum">
              <a:rPr lang="en-GB" altLang="en-US"/>
              <a:pPr>
                <a:defRPr/>
              </a:pPr>
              <a:t>‹#›</a:t>
            </a:fld>
            <a:endParaRPr lang="en-GB" altLang="en-US"/>
          </a:p>
        </p:txBody>
      </p:sp>
    </p:spTree>
    <p:extLst>
      <p:ext uri="{BB962C8B-B14F-4D97-AF65-F5344CB8AC3E}">
        <p14:creationId xmlns:p14="http://schemas.microsoft.com/office/powerpoint/2010/main" val="17096337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2556CADB-A8A0-447A-A8CA-2A8936B2847A}" type="slidenum">
              <a:rPr lang="en-GB" altLang="en-US"/>
              <a:pPr>
                <a:defRPr/>
              </a:pPr>
              <a:t>‹#›</a:t>
            </a:fld>
            <a:endParaRPr lang="en-GB" altLang="en-US"/>
          </a:p>
        </p:txBody>
      </p:sp>
    </p:spTree>
    <p:extLst>
      <p:ext uri="{BB962C8B-B14F-4D97-AF65-F5344CB8AC3E}">
        <p14:creationId xmlns:p14="http://schemas.microsoft.com/office/powerpoint/2010/main" val="39982082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612F774A-B9B1-4BA2-A922-28BA0E80AA27}" type="slidenum">
              <a:rPr lang="en-GB" altLang="en-US"/>
              <a:pPr>
                <a:defRPr/>
              </a:pPr>
              <a:t>‹#›</a:t>
            </a:fld>
            <a:endParaRPr lang="en-GB" altLang="en-US"/>
          </a:p>
        </p:txBody>
      </p:sp>
    </p:spTree>
    <p:extLst>
      <p:ext uri="{BB962C8B-B14F-4D97-AF65-F5344CB8AC3E}">
        <p14:creationId xmlns:p14="http://schemas.microsoft.com/office/powerpoint/2010/main" val="38784648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17EB40D9-DAD9-492D-9605-94E1896329DD}" type="slidenum">
              <a:rPr lang="en-GB" altLang="en-US"/>
              <a:pPr>
                <a:defRPr/>
              </a:pPr>
              <a:t>‹#›</a:t>
            </a:fld>
            <a:endParaRPr lang="en-GB" altLang="en-US"/>
          </a:p>
        </p:txBody>
      </p:sp>
    </p:spTree>
    <p:extLst>
      <p:ext uri="{BB962C8B-B14F-4D97-AF65-F5344CB8AC3E}">
        <p14:creationId xmlns:p14="http://schemas.microsoft.com/office/powerpoint/2010/main" val="14677028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3804F0F0-431C-4B83-9D5B-1162F885CB01}" type="slidenum">
              <a:rPr lang="en-GB" altLang="en-US"/>
              <a:pPr>
                <a:defRPr/>
              </a:pPr>
              <a:t>‹#›</a:t>
            </a:fld>
            <a:endParaRPr lang="en-GB" altLang="en-US"/>
          </a:p>
        </p:txBody>
      </p:sp>
    </p:spTree>
    <p:extLst>
      <p:ext uri="{BB962C8B-B14F-4D97-AF65-F5344CB8AC3E}">
        <p14:creationId xmlns:p14="http://schemas.microsoft.com/office/powerpoint/2010/main" val="13592086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82436063-61EA-44BC-A57D-52B47166AD92}" type="slidenum">
              <a:rPr lang="en-GB" altLang="en-US"/>
              <a:pPr>
                <a:defRPr/>
              </a:pPr>
              <a:t>‹#›</a:t>
            </a:fld>
            <a:endParaRPr lang="en-GB" altLang="en-US"/>
          </a:p>
        </p:txBody>
      </p:sp>
    </p:spTree>
    <p:extLst>
      <p:ext uri="{BB962C8B-B14F-4D97-AF65-F5344CB8AC3E}">
        <p14:creationId xmlns:p14="http://schemas.microsoft.com/office/powerpoint/2010/main" val="24085775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307B6D39-CA73-447B-BEF9-564314A92C0E}" type="slidenum">
              <a:rPr lang="en-GB" altLang="en-US"/>
              <a:pPr>
                <a:defRPr/>
              </a:pPr>
              <a:t>‹#›</a:t>
            </a:fld>
            <a:endParaRPr lang="en-GB" altLang="en-US"/>
          </a:p>
        </p:txBody>
      </p:sp>
    </p:spTree>
    <p:extLst>
      <p:ext uri="{BB962C8B-B14F-4D97-AF65-F5344CB8AC3E}">
        <p14:creationId xmlns:p14="http://schemas.microsoft.com/office/powerpoint/2010/main" val="35142346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3C45E1C2-7C65-4F6E-929A-D6B2373028D8}" type="slidenum">
              <a:rPr lang="en-GB" altLang="en-US"/>
              <a:pPr>
                <a:defRPr/>
              </a:pPr>
              <a:t>‹#›</a:t>
            </a:fld>
            <a:endParaRPr lang="en-GB" altLang="en-US"/>
          </a:p>
        </p:txBody>
      </p:sp>
    </p:spTree>
    <p:extLst>
      <p:ext uri="{BB962C8B-B14F-4D97-AF65-F5344CB8AC3E}">
        <p14:creationId xmlns:p14="http://schemas.microsoft.com/office/powerpoint/2010/main" val="974808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9FB17545-909C-4563-B31A-72B464258A97}" type="slidenum">
              <a:rPr lang="en-GB" altLang="en-US"/>
              <a:pPr>
                <a:defRPr/>
              </a:pPr>
              <a:t>‹#›</a:t>
            </a:fld>
            <a:endParaRPr lang="en-GB" altLang="en-US"/>
          </a:p>
        </p:txBody>
      </p:sp>
    </p:spTree>
    <p:extLst>
      <p:ext uri="{BB962C8B-B14F-4D97-AF65-F5344CB8AC3E}">
        <p14:creationId xmlns:p14="http://schemas.microsoft.com/office/powerpoint/2010/main" val="2232250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DAA0C07-FBAB-45EA-9EA0-0F846D884E94}" type="slidenum">
              <a:rPr lang="en-GB" altLang="en-US"/>
              <a:pPr>
                <a:defRPr/>
              </a:pPr>
              <a:t>‹#›</a:t>
            </a:fld>
            <a:endParaRPr lang="en-GB" altLang="en-US"/>
          </a:p>
        </p:txBody>
      </p:sp>
    </p:spTree>
    <p:extLst>
      <p:ext uri="{BB962C8B-B14F-4D97-AF65-F5344CB8AC3E}">
        <p14:creationId xmlns:p14="http://schemas.microsoft.com/office/powerpoint/2010/main" val="1925183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BF31FDD7-C7F8-42C2-A9F5-92B491B55EEF}" type="slidenum">
              <a:rPr lang="en-GB" altLang="en-US"/>
              <a:pPr>
                <a:defRPr/>
              </a:pPr>
              <a:t>‹#›</a:t>
            </a:fld>
            <a:endParaRPr lang="en-GB" altLang="en-US"/>
          </a:p>
        </p:txBody>
      </p:sp>
    </p:spTree>
    <p:extLst>
      <p:ext uri="{BB962C8B-B14F-4D97-AF65-F5344CB8AC3E}">
        <p14:creationId xmlns:p14="http://schemas.microsoft.com/office/powerpoint/2010/main" val="19619535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12E41CF5-4D7D-4029-A2C5-74975157CFBA}" type="slidenum">
              <a:rPr lang="en-GB" altLang="en-US"/>
              <a:pPr>
                <a:defRPr/>
              </a:pPr>
              <a:t>‹#›</a:t>
            </a:fld>
            <a:endParaRPr lang="en-GB" altLang="en-US"/>
          </a:p>
        </p:txBody>
      </p:sp>
    </p:spTree>
    <p:extLst>
      <p:ext uri="{BB962C8B-B14F-4D97-AF65-F5344CB8AC3E}">
        <p14:creationId xmlns:p14="http://schemas.microsoft.com/office/powerpoint/2010/main" val="4027143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CBB1A726-03D4-4D67-AE66-C9A616168D78}" type="slidenum">
              <a:rPr lang="en-GB" altLang="en-US"/>
              <a:pPr>
                <a:defRPr/>
              </a:pPr>
              <a:t>‹#›</a:t>
            </a:fld>
            <a:endParaRPr lang="en-GB" altLang="en-US"/>
          </a:p>
        </p:txBody>
      </p:sp>
    </p:spTree>
    <p:extLst>
      <p:ext uri="{BB962C8B-B14F-4D97-AF65-F5344CB8AC3E}">
        <p14:creationId xmlns:p14="http://schemas.microsoft.com/office/powerpoint/2010/main" val="2109138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DB842D02-3FAE-4A94-B744-96C0B9096095}" type="slidenum">
              <a:rPr lang="en-GB" altLang="en-US"/>
              <a:pPr>
                <a:defRPr/>
              </a:pPr>
              <a:t>‹#›</a:t>
            </a:fld>
            <a:endParaRPr lang="en-GB" altLang="en-US"/>
          </a:p>
        </p:txBody>
      </p:sp>
    </p:spTree>
    <p:extLst>
      <p:ext uri="{BB962C8B-B14F-4D97-AF65-F5344CB8AC3E}">
        <p14:creationId xmlns:p14="http://schemas.microsoft.com/office/powerpoint/2010/main" val="2675306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EE3672DF-3394-4394-872F-F7B9D8F0B6BD}" type="slidenum">
              <a:rPr lang="en-GB" altLang="en-US"/>
              <a:pPr>
                <a:defRPr/>
              </a:pPr>
              <a:t>‹#›</a:t>
            </a:fld>
            <a:endParaRPr lang="en-GB" altLang="en-US"/>
          </a:p>
        </p:txBody>
      </p:sp>
    </p:spTree>
    <p:extLst>
      <p:ext uri="{BB962C8B-B14F-4D97-AF65-F5344CB8AC3E}">
        <p14:creationId xmlns:p14="http://schemas.microsoft.com/office/powerpoint/2010/main" val="3828433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2A2C1DFD-8525-4B64-A219-C894CA097007}" type="slidenum">
              <a:rPr lang="en-GB" altLang="en-US"/>
              <a:pPr>
                <a:defRPr/>
              </a:pPr>
              <a:t>‹#›</a:t>
            </a:fld>
            <a:endParaRPr lang="en-GB" altLang="en-US"/>
          </a:p>
        </p:txBody>
      </p:sp>
    </p:spTree>
    <p:extLst>
      <p:ext uri="{BB962C8B-B14F-4D97-AF65-F5344CB8AC3E}">
        <p14:creationId xmlns:p14="http://schemas.microsoft.com/office/powerpoint/2010/main" val="2838733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1B712F23-2806-4EF2-802D-8768E9DA9CC0}" type="slidenum">
              <a:rPr lang="en-GB" altLang="en-US"/>
              <a:pPr>
                <a:defRPr/>
              </a:pPr>
              <a:t>‹#›</a:t>
            </a:fld>
            <a:endParaRPr lang="en-GB" altLang="en-US"/>
          </a:p>
        </p:txBody>
      </p:sp>
    </p:spTree>
    <p:extLst>
      <p:ext uri="{BB962C8B-B14F-4D97-AF65-F5344CB8AC3E}">
        <p14:creationId xmlns:p14="http://schemas.microsoft.com/office/powerpoint/2010/main" val="3100176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87158C17-ACF6-4ED4-9A33-6E121EB48A0E}" type="slidenum">
              <a:rPr lang="en-GB" altLang="en-US"/>
              <a:pPr>
                <a:defRPr/>
              </a:pPr>
              <a:t>‹#›</a:t>
            </a:fld>
            <a:endParaRPr lang="en-GB" altLang="en-US"/>
          </a:p>
        </p:txBody>
      </p:sp>
    </p:spTree>
    <p:extLst>
      <p:ext uri="{BB962C8B-B14F-4D97-AF65-F5344CB8AC3E}">
        <p14:creationId xmlns:p14="http://schemas.microsoft.com/office/powerpoint/2010/main" val="236155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6B167FF1-7836-416C-83DA-F5E58369D55D}" type="slidenum">
              <a:rPr lang="en-GB" altLang="en-US"/>
              <a:pPr>
                <a:defRPr/>
              </a:pPr>
              <a:t>‹#›</a:t>
            </a:fld>
            <a:endParaRPr lang="en-GB" altLang="en-US"/>
          </a:p>
        </p:txBody>
      </p:sp>
    </p:spTree>
    <p:extLst>
      <p:ext uri="{BB962C8B-B14F-4D97-AF65-F5344CB8AC3E}">
        <p14:creationId xmlns:p14="http://schemas.microsoft.com/office/powerpoint/2010/main" val="2537368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EE90225B-4AA4-4B8F-984C-A32A5D582A94}" type="slidenum">
              <a:rPr lang="en-GB" altLang="en-US"/>
              <a:pPr>
                <a:defRPr/>
              </a:pPr>
              <a:t>‹#›</a:t>
            </a:fld>
            <a:endParaRPr lang="en-GB" altLang="en-US"/>
          </a:p>
        </p:txBody>
      </p:sp>
    </p:spTree>
    <p:extLst>
      <p:ext uri="{BB962C8B-B14F-4D97-AF65-F5344CB8AC3E}">
        <p14:creationId xmlns:p14="http://schemas.microsoft.com/office/powerpoint/2010/main" val="3379411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6758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a:latin typeface="Arial" charset="0"/>
                <a:cs typeface="Arial" charset="0"/>
              </a:defRPr>
            </a:lvl1pPr>
          </a:lstStyle>
          <a:p>
            <a:pPr>
              <a:defRPr/>
            </a:pPr>
            <a:endParaRPr lang="en-GB"/>
          </a:p>
        </p:txBody>
      </p:sp>
      <p:sp>
        <p:nvSpPr>
          <p:cNvPr id="6758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cs typeface="Arial" charset="0"/>
              </a:defRPr>
            </a:lvl1pPr>
          </a:lstStyle>
          <a:p>
            <a:pPr>
              <a:defRPr/>
            </a:pPr>
            <a:endParaRPr lang="en-GB"/>
          </a:p>
        </p:txBody>
      </p:sp>
      <p:sp>
        <p:nvSpPr>
          <p:cNvPr id="6759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BB6A2C6E-5D53-48DC-9A64-03C28344244D}"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7066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a:latin typeface="Arial" charset="0"/>
                <a:cs typeface="Arial" charset="0"/>
              </a:defRPr>
            </a:lvl1pPr>
          </a:lstStyle>
          <a:p>
            <a:pPr>
              <a:defRPr/>
            </a:pPr>
            <a:endParaRPr lang="en-GB"/>
          </a:p>
        </p:txBody>
      </p:sp>
      <p:sp>
        <p:nvSpPr>
          <p:cNvPr id="7066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cs typeface="Arial" charset="0"/>
              </a:defRPr>
            </a:lvl1pPr>
          </a:lstStyle>
          <a:p>
            <a:pPr>
              <a:defRPr/>
            </a:pPr>
            <a:endParaRPr lang="en-GB"/>
          </a:p>
        </p:txBody>
      </p:sp>
      <p:sp>
        <p:nvSpPr>
          <p:cNvPr id="7066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D43933FF-08AE-4302-8716-1086D0EB921B}"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12.xml"/><Relationship Id="rId6" Type="http://schemas.openxmlformats.org/officeDocument/2006/relationships/image" Target="../media/image7.png"/><Relationship Id="rId5" Type="http://schemas.openxmlformats.org/officeDocument/2006/relationships/image" Target="../media/image5.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2"/>
          <p:cNvGrpSpPr>
            <a:grpSpLocks/>
          </p:cNvGrpSpPr>
          <p:nvPr/>
        </p:nvGrpSpPr>
        <p:grpSpPr bwMode="auto">
          <a:xfrm>
            <a:off x="0" y="-15875"/>
            <a:ext cx="9144000" cy="923925"/>
            <a:chOff x="0" y="3755"/>
            <a:chExt cx="5760" cy="582"/>
          </a:xfrm>
        </p:grpSpPr>
        <p:pic>
          <p:nvPicPr>
            <p:cNvPr id="3079"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075" name="Text Box 5"/>
          <p:cNvSpPr txBox="1">
            <a:spLocks noChangeArrowheads="1"/>
          </p:cNvSpPr>
          <p:nvPr/>
        </p:nvSpPr>
        <p:spPr bwMode="auto">
          <a:xfrm>
            <a:off x="827088" y="1268413"/>
            <a:ext cx="7921625" cy="1200329"/>
          </a:xfrm>
          <a:prstGeom prst="rect">
            <a:avLst/>
          </a:prstGeom>
          <a:noFill/>
          <a:ln>
            <a:noFill/>
          </a:ln>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algn="ctr">
              <a:defRPr/>
            </a:pPr>
            <a:r>
              <a:rPr lang="en-GB" sz="2000" b="1" dirty="0" smtClean="0">
                <a:latin typeface="+mj-lt"/>
              </a:rPr>
              <a:t>UOG Journal Club: May 2016</a:t>
            </a:r>
          </a:p>
          <a:p>
            <a:pPr algn="ctr">
              <a:defRPr/>
            </a:pPr>
            <a:r>
              <a:rPr lang="en-GB" altLang="zh-CN" sz="2000" b="1" dirty="0" smtClean="0"/>
              <a:t>UOG </a:t>
            </a:r>
            <a:r>
              <a:rPr lang="zh-CN" altLang="en-US" sz="2000" b="1" dirty="0" smtClean="0"/>
              <a:t>期刊俱乐部</a:t>
            </a:r>
            <a:r>
              <a:rPr lang="en-GB" altLang="zh-CN" sz="2000" b="1" dirty="0" smtClean="0"/>
              <a:t>: 2016 </a:t>
            </a:r>
            <a:r>
              <a:rPr lang="zh-CN" altLang="en-US" sz="2000" b="1" dirty="0" smtClean="0"/>
              <a:t>五月</a:t>
            </a:r>
            <a:endParaRPr lang="en-GB" altLang="zh-CN" sz="2000" b="1" dirty="0" smtClean="0"/>
          </a:p>
          <a:p>
            <a:pPr algn="ctr">
              <a:defRPr/>
            </a:pPr>
            <a:endParaRPr lang="en-GB" sz="3200" b="1" dirty="0" smtClean="0">
              <a:latin typeface="+mj-lt"/>
            </a:endParaRPr>
          </a:p>
        </p:txBody>
      </p:sp>
      <p:pic>
        <p:nvPicPr>
          <p:cNvPr id="3076" name="Picture 51" descr="\\ISUOG-DC01\users\ostirrup\Desktop\Journal Club logo.tif"/>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88963" y="4293096"/>
            <a:ext cx="2476500" cy="204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TextBox 1"/>
          <p:cNvSpPr txBox="1">
            <a:spLocks noChangeArrowheads="1"/>
          </p:cNvSpPr>
          <p:nvPr/>
        </p:nvSpPr>
        <p:spPr bwMode="auto">
          <a:xfrm>
            <a:off x="195640" y="1988840"/>
            <a:ext cx="8640762" cy="2185214"/>
          </a:xfrm>
          <a:prstGeom prst="rect">
            <a:avLst/>
          </a:prstGeom>
          <a:noFill/>
          <a:ln>
            <a:noFill/>
          </a:ln>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US" sz="2000" b="1" dirty="0">
                <a:latin typeface="+mj-lt"/>
              </a:rPr>
              <a:t>Prevention of pre-</a:t>
            </a:r>
            <a:r>
              <a:rPr lang="en-US" sz="2000" b="1" dirty="0" err="1">
                <a:latin typeface="+mj-lt"/>
              </a:rPr>
              <a:t>eclampsia</a:t>
            </a:r>
            <a:r>
              <a:rPr lang="en-US" sz="2000" b="1" dirty="0">
                <a:latin typeface="+mj-lt"/>
              </a:rPr>
              <a:t> by low-molecular-weight</a:t>
            </a:r>
          </a:p>
          <a:p>
            <a:pPr algn="ctr" eaLnBrk="1" hangingPunct="1">
              <a:defRPr/>
            </a:pPr>
            <a:r>
              <a:rPr lang="en-US" sz="2000" b="1" dirty="0">
                <a:latin typeface="+mj-lt"/>
              </a:rPr>
              <a:t>heparin in addition to aspirin: a </a:t>
            </a:r>
            <a:r>
              <a:rPr lang="en-US" sz="2000" b="1" dirty="0" smtClean="0">
                <a:latin typeface="+mj-lt"/>
              </a:rPr>
              <a:t>meta-analysis</a:t>
            </a:r>
          </a:p>
          <a:p>
            <a:pPr algn="ctr" eaLnBrk="1" hangingPunct="1">
              <a:defRPr/>
            </a:pPr>
            <a:r>
              <a:rPr lang="zh-CN" altLang="en-US" sz="2000" b="1" dirty="0" smtClean="0"/>
              <a:t>阿司匹林加上低分子量肝素对预防先兆子痫</a:t>
            </a:r>
            <a:r>
              <a:rPr lang="en-US" altLang="zh-CN" sz="2000" b="1" dirty="0" smtClean="0"/>
              <a:t>: </a:t>
            </a:r>
            <a:r>
              <a:rPr lang="zh-CN" altLang="en-US" sz="2000" b="1" dirty="0" smtClean="0"/>
              <a:t>荟萃分析</a:t>
            </a:r>
            <a:endParaRPr lang="en-US" altLang="zh-CN" sz="2000" b="1" dirty="0" smtClean="0"/>
          </a:p>
          <a:p>
            <a:pPr algn="ctr" eaLnBrk="1" hangingPunct="1">
              <a:defRPr/>
            </a:pPr>
            <a:endParaRPr lang="en-US" sz="2000" b="1" dirty="0" smtClean="0">
              <a:latin typeface="+mj-lt"/>
            </a:endParaRPr>
          </a:p>
          <a:p>
            <a:pPr algn="ctr" eaLnBrk="1" hangingPunct="1">
              <a:defRPr/>
            </a:pPr>
            <a:r>
              <a:rPr lang="en-US" sz="2000" dirty="0" smtClean="0">
                <a:latin typeface="+mj-lt"/>
              </a:rPr>
              <a:t>S. </a:t>
            </a:r>
            <a:r>
              <a:rPr lang="en-US" sz="2000" dirty="0" err="1" smtClean="0">
                <a:latin typeface="+mj-lt"/>
              </a:rPr>
              <a:t>Roberge</a:t>
            </a:r>
            <a:r>
              <a:rPr lang="en-US" sz="2000" dirty="0" smtClean="0">
                <a:latin typeface="+mj-lt"/>
              </a:rPr>
              <a:t>, S. Demers, K.H. Nicolaides, M. Bureau, S. </a:t>
            </a:r>
            <a:r>
              <a:rPr lang="en-US" sz="2000" dirty="0" err="1" smtClean="0">
                <a:latin typeface="+mj-lt"/>
              </a:rPr>
              <a:t>Côté</a:t>
            </a:r>
            <a:r>
              <a:rPr lang="en-US" sz="2000" dirty="0" smtClean="0">
                <a:latin typeface="+mj-lt"/>
              </a:rPr>
              <a:t> </a:t>
            </a:r>
            <a:r>
              <a:rPr lang="en-US" sz="2000" dirty="0">
                <a:latin typeface="+mj-lt"/>
              </a:rPr>
              <a:t>a</a:t>
            </a:r>
            <a:r>
              <a:rPr lang="en-US" sz="2000" dirty="0" smtClean="0">
                <a:latin typeface="+mj-lt"/>
              </a:rPr>
              <a:t>nd E. </a:t>
            </a:r>
            <a:r>
              <a:rPr lang="en-US" sz="2000" dirty="0" err="1" smtClean="0">
                <a:latin typeface="+mj-lt"/>
              </a:rPr>
              <a:t>Bujold</a:t>
            </a:r>
            <a:endParaRPr lang="en-US" sz="2000" dirty="0" smtClean="0">
              <a:latin typeface="+mj-lt"/>
            </a:endParaRPr>
          </a:p>
          <a:p>
            <a:pPr algn="ctr" eaLnBrk="1" hangingPunct="1">
              <a:defRPr/>
            </a:pPr>
            <a:endParaRPr lang="en-GB" dirty="0" smtClean="0">
              <a:latin typeface="+mj-lt"/>
            </a:endParaRPr>
          </a:p>
          <a:p>
            <a:pPr algn="ctr" eaLnBrk="1" hangingPunct="1">
              <a:defRPr/>
            </a:pPr>
            <a:r>
              <a:rPr lang="en-US" dirty="0" smtClean="0">
                <a:latin typeface="+mj-lt"/>
              </a:rPr>
              <a:t>Volume 47, Issue </a:t>
            </a:r>
            <a:r>
              <a:rPr lang="en-US" dirty="0">
                <a:latin typeface="+mj-lt"/>
              </a:rPr>
              <a:t>5</a:t>
            </a:r>
            <a:r>
              <a:rPr lang="en-US" dirty="0" smtClean="0">
                <a:latin typeface="+mj-lt"/>
              </a:rPr>
              <a:t>; Date: May, pages: 548–553</a:t>
            </a:r>
          </a:p>
        </p:txBody>
      </p:sp>
      <p:sp>
        <p:nvSpPr>
          <p:cNvPr id="3078" name="TextBox 2"/>
          <p:cNvSpPr txBox="1">
            <a:spLocks noChangeArrowheads="1"/>
          </p:cNvSpPr>
          <p:nvPr/>
        </p:nvSpPr>
        <p:spPr bwMode="auto">
          <a:xfrm>
            <a:off x="3065463" y="4964683"/>
            <a:ext cx="5683250" cy="1323439"/>
          </a:xfrm>
          <a:prstGeom prst="rect">
            <a:avLst/>
          </a:prstGeom>
          <a:noFill/>
          <a:ln>
            <a:noFill/>
          </a:ln>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GB" sz="1600" dirty="0" smtClean="0">
                <a:latin typeface="+mj-lt"/>
              </a:rPr>
              <a:t>Journal Club slides prepared by Dr Maddalena Morlando</a:t>
            </a:r>
          </a:p>
          <a:p>
            <a:pPr algn="ctr" eaLnBrk="1" hangingPunct="1">
              <a:defRPr/>
            </a:pPr>
            <a:r>
              <a:rPr lang="en-GB" sz="1600" dirty="0" smtClean="0">
                <a:latin typeface="+mj-lt"/>
              </a:rPr>
              <a:t>(UOG Editor for Trainees)</a:t>
            </a:r>
          </a:p>
          <a:p>
            <a:pPr algn="ctr" eaLnBrk="1" hangingPunct="1">
              <a:defRPr/>
            </a:pPr>
            <a:r>
              <a:rPr lang="zh-CN" altLang="en-US" sz="1600" dirty="0" smtClean="0"/>
              <a:t>期刊俱乐部</a:t>
            </a:r>
            <a:r>
              <a:rPr lang="en-US" altLang="zh-CN" sz="1600" dirty="0" smtClean="0"/>
              <a:t>PPT</a:t>
            </a:r>
            <a:r>
              <a:rPr lang="zh-CN" altLang="en-US" sz="1600" dirty="0" smtClean="0"/>
              <a:t>由</a:t>
            </a:r>
            <a:r>
              <a:rPr lang="en-GB" altLang="zh-CN" sz="1600" dirty="0" smtClean="0"/>
              <a:t> Dr Maddalena Morlando </a:t>
            </a:r>
            <a:r>
              <a:rPr lang="zh-CN" altLang="en-US" sz="1600" dirty="0" smtClean="0"/>
              <a:t>准备</a:t>
            </a:r>
            <a:endParaRPr lang="en-GB" altLang="zh-CN" sz="1600" dirty="0" smtClean="0"/>
          </a:p>
          <a:p>
            <a:pPr algn="ctr" eaLnBrk="1" hangingPunct="1">
              <a:defRPr/>
            </a:pPr>
            <a:r>
              <a:rPr lang="en-GB" altLang="zh-CN" sz="1600" dirty="0" smtClean="0"/>
              <a:t>(UOG </a:t>
            </a:r>
            <a:r>
              <a:rPr lang="zh-CN" altLang="en-US" sz="1600" dirty="0" smtClean="0"/>
              <a:t>培训编辑</a:t>
            </a:r>
            <a:r>
              <a:rPr lang="en-GB" altLang="zh-CN" sz="1600" dirty="0" smtClean="0"/>
              <a:t>)</a:t>
            </a:r>
          </a:p>
          <a:p>
            <a:pPr algn="ctr" eaLnBrk="1" hangingPunct="1">
              <a:defRPr/>
            </a:pPr>
            <a:endParaRPr lang="en-GB" sz="1600" dirty="0" smtClean="0">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18" name="Group 2"/>
          <p:cNvGrpSpPr>
            <a:grpSpLocks/>
          </p:cNvGrpSpPr>
          <p:nvPr/>
        </p:nvGrpSpPr>
        <p:grpSpPr bwMode="auto">
          <a:xfrm>
            <a:off x="0" y="-15875"/>
            <a:ext cx="9144000" cy="923925"/>
            <a:chOff x="0" y="3755"/>
            <a:chExt cx="5760" cy="582"/>
          </a:xfrm>
        </p:grpSpPr>
        <p:pic>
          <p:nvPicPr>
            <p:cNvPr id="9222"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3"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Text Box 27"/>
          <p:cNvSpPr txBox="1">
            <a:spLocks noChangeArrowheads="1"/>
          </p:cNvSpPr>
          <p:nvPr/>
        </p:nvSpPr>
        <p:spPr bwMode="auto">
          <a:xfrm>
            <a:off x="2195736" y="1887215"/>
            <a:ext cx="4680520" cy="400110"/>
          </a:xfrm>
          <a:prstGeom prst="rect">
            <a:avLst/>
          </a:prstGeom>
          <a:solidFill>
            <a:srgbClr val="EADEE7"/>
          </a:solidFill>
          <a:ln w="28575" algn="ctr">
            <a:solidFill>
              <a:srgbClr val="445895"/>
            </a:solidFill>
            <a:miter lim="800000"/>
            <a:headEnd/>
            <a:tailEnd/>
          </a:ln>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None/>
            </a:pPr>
            <a:r>
              <a:rPr lang="zh-CN" altLang="en-US" sz="2000" b="1" dirty="0" smtClean="0"/>
              <a:t>结果</a:t>
            </a:r>
            <a:endParaRPr lang="en-GB" altLang="en-US" sz="2000" b="1" dirty="0"/>
          </a:p>
        </p:txBody>
      </p:sp>
      <p:sp>
        <p:nvSpPr>
          <p:cNvPr id="17" name="Text Box 5"/>
          <p:cNvSpPr txBox="1">
            <a:spLocks noChangeArrowheads="1"/>
          </p:cNvSpPr>
          <p:nvPr/>
        </p:nvSpPr>
        <p:spPr bwMode="auto">
          <a:xfrm>
            <a:off x="78804" y="983050"/>
            <a:ext cx="9029700" cy="861774"/>
          </a:xfrm>
          <a:prstGeom prst="rect">
            <a:avLst/>
          </a:prstGeom>
          <a:solidFill>
            <a:srgbClr val="ED1B20"/>
          </a:solidFill>
          <a:ln>
            <a:noFill/>
          </a:ln>
          <a:extLst/>
        </p:spPr>
        <p:txBody>
          <a:bodyPr>
            <a:spAutoFit/>
          </a:bodyPr>
          <a:lstStyle/>
          <a:p>
            <a:pPr algn="ctr" eaLnBrk="1" fontAlgn="auto" hangingPunct="1">
              <a:spcBef>
                <a:spcPts val="0"/>
              </a:spcBef>
              <a:spcAft>
                <a:spcPts val="0"/>
              </a:spcAft>
              <a:defRPr/>
            </a:pPr>
            <a:r>
              <a:rPr lang="en-US" b="1" kern="0" dirty="0">
                <a:solidFill>
                  <a:srgbClr val="FFFFFF"/>
                </a:solidFill>
                <a:latin typeface="Arial"/>
              </a:rPr>
              <a:t>Prevention of pre-</a:t>
            </a:r>
            <a:r>
              <a:rPr lang="en-US" b="1" kern="0" dirty="0" err="1">
                <a:solidFill>
                  <a:srgbClr val="FFFFFF"/>
                </a:solidFill>
                <a:latin typeface="Arial"/>
              </a:rPr>
              <a:t>eclampsia</a:t>
            </a:r>
            <a:r>
              <a:rPr lang="en-US" b="1" kern="0" dirty="0">
                <a:solidFill>
                  <a:srgbClr val="FFFFFF"/>
                </a:solidFill>
                <a:latin typeface="Arial"/>
              </a:rPr>
              <a:t> by low-molecular-weight</a:t>
            </a:r>
          </a:p>
          <a:p>
            <a:pPr algn="ctr" eaLnBrk="1" fontAlgn="auto" hangingPunct="1">
              <a:spcBef>
                <a:spcPts val="0"/>
              </a:spcBef>
              <a:spcAft>
                <a:spcPts val="0"/>
              </a:spcAft>
              <a:defRPr/>
            </a:pPr>
            <a:r>
              <a:rPr lang="en-US" b="1" kern="0" dirty="0">
                <a:solidFill>
                  <a:srgbClr val="FFFFFF"/>
                </a:solidFill>
                <a:latin typeface="Arial"/>
              </a:rPr>
              <a:t>heparin in addition to aspirin: a meta-analysis</a:t>
            </a:r>
          </a:p>
          <a:p>
            <a:pPr algn="ctr" eaLnBrk="1" fontAlgn="auto" hangingPunct="1">
              <a:spcBef>
                <a:spcPts val="0"/>
              </a:spcBef>
              <a:spcAft>
                <a:spcPts val="0"/>
              </a:spcAft>
              <a:defRPr/>
            </a:pPr>
            <a:r>
              <a:rPr lang="it-IT" sz="1400" i="1" kern="0" dirty="0" err="1" smtClean="0">
                <a:solidFill>
                  <a:srgbClr val="FFFFFF"/>
                </a:solidFill>
                <a:latin typeface="Arial"/>
              </a:rPr>
              <a:t>Roberge</a:t>
            </a:r>
            <a:r>
              <a:rPr lang="en-GB" sz="1400" i="1" kern="0" dirty="0" smtClean="0">
                <a:solidFill>
                  <a:srgbClr val="FFFFFF"/>
                </a:solidFill>
                <a:latin typeface="Arial"/>
              </a:rPr>
              <a:t> </a:t>
            </a:r>
            <a:r>
              <a:rPr lang="en-GB" sz="1400" i="1" kern="0" dirty="0">
                <a:solidFill>
                  <a:srgbClr val="FFFFFF"/>
                </a:solidFill>
                <a:latin typeface="Arial"/>
              </a:rPr>
              <a:t>et al., UOG </a:t>
            </a:r>
            <a:r>
              <a:rPr lang="en-GB" sz="1400" i="1" kern="0" dirty="0" smtClean="0">
                <a:solidFill>
                  <a:srgbClr val="FFFFFF"/>
                </a:solidFill>
                <a:latin typeface="Arial"/>
              </a:rPr>
              <a:t>2016</a:t>
            </a:r>
            <a:endParaRPr lang="en-GB" sz="1400" i="1" kern="0" dirty="0">
              <a:solidFill>
                <a:srgbClr val="FFFFFF"/>
              </a:solidFill>
              <a:latin typeface="Arial"/>
            </a:endParaRPr>
          </a:p>
        </p:txBody>
      </p:sp>
      <p:sp>
        <p:nvSpPr>
          <p:cNvPr id="20" name="Rettangolo 19"/>
          <p:cNvSpPr/>
          <p:nvPr/>
        </p:nvSpPr>
        <p:spPr>
          <a:xfrm>
            <a:off x="785786" y="2621904"/>
            <a:ext cx="7286676" cy="3250121"/>
          </a:xfrm>
          <a:prstGeom prst="rect">
            <a:avLst/>
          </a:prstGeom>
        </p:spPr>
        <p:txBody>
          <a:bodyPr wrap="square">
            <a:spAutoFit/>
          </a:bodyPr>
          <a:lstStyle/>
          <a:p>
            <a:pPr marL="342900" indent="-342900" algn="just">
              <a:lnSpc>
                <a:spcPct val="150000"/>
              </a:lnSpc>
              <a:buFont typeface="Arial"/>
              <a:buChar char="•"/>
            </a:pPr>
            <a:r>
              <a:rPr lang="zh-CN" altLang="en-US" dirty="0" smtClean="0"/>
              <a:t>根据入选标准将结果进行分层，因为两个亚组之间女性的入选标准有大的异质性，且使用了随机</a:t>
            </a:r>
            <a:r>
              <a:rPr lang="en-US" altLang="zh-CN" dirty="0" smtClean="0"/>
              <a:t>-</a:t>
            </a:r>
            <a:r>
              <a:rPr lang="zh-CN" altLang="en-US" dirty="0" smtClean="0"/>
              <a:t>效应模型</a:t>
            </a:r>
            <a:endParaRPr lang="en-US" altLang="zh-CN" dirty="0" smtClean="0"/>
          </a:p>
          <a:p>
            <a:pPr marL="342900" indent="-342900" algn="just">
              <a:lnSpc>
                <a:spcPct val="150000"/>
              </a:lnSpc>
              <a:buFont typeface="Arial"/>
              <a:buChar char="•"/>
            </a:pPr>
            <a:r>
              <a:rPr lang="en-GB" altLang="zh-CN" dirty="0" smtClean="0"/>
              <a:t>Higgins </a:t>
            </a:r>
            <a:r>
              <a:rPr lang="en-GB" altLang="zh-CN" i="1" dirty="0" smtClean="0"/>
              <a:t>I</a:t>
            </a:r>
            <a:r>
              <a:rPr lang="en-GB" altLang="zh-CN" baseline="30000" dirty="0" smtClean="0"/>
              <a:t>2</a:t>
            </a:r>
            <a:r>
              <a:rPr lang="en-GB" altLang="zh-CN" dirty="0" smtClean="0"/>
              <a:t> </a:t>
            </a:r>
            <a:r>
              <a:rPr lang="zh-CN" altLang="en-US" dirty="0" smtClean="0"/>
              <a:t>统计显示在</a:t>
            </a:r>
            <a:r>
              <a:rPr lang="en-US" altLang="zh-CN" dirty="0" smtClean="0"/>
              <a:t>PE</a:t>
            </a:r>
            <a:r>
              <a:rPr lang="zh-CN" altLang="en-US" dirty="0" smtClean="0"/>
              <a:t>和早发性</a:t>
            </a:r>
            <a:r>
              <a:rPr lang="en-US" altLang="zh-CN" dirty="0" smtClean="0"/>
              <a:t>PE</a:t>
            </a:r>
            <a:r>
              <a:rPr lang="zh-CN" altLang="en-US" dirty="0" smtClean="0"/>
              <a:t>之间无异质性</a:t>
            </a:r>
            <a:r>
              <a:rPr lang="en-GB" altLang="zh-CN" dirty="0" smtClean="0"/>
              <a:t>(</a:t>
            </a:r>
            <a:r>
              <a:rPr lang="en-GB" altLang="zh-CN" i="1" dirty="0" smtClean="0"/>
              <a:t>I</a:t>
            </a:r>
            <a:r>
              <a:rPr lang="en-GB" altLang="zh-CN" baseline="30000" dirty="0" smtClean="0"/>
              <a:t>2</a:t>
            </a:r>
            <a:r>
              <a:rPr lang="en-GB" altLang="zh-CN" dirty="0" smtClean="0"/>
              <a:t> = 0%)</a:t>
            </a:r>
            <a:r>
              <a:rPr lang="zh-CN" altLang="en-US" dirty="0" smtClean="0"/>
              <a:t>和</a:t>
            </a:r>
            <a:r>
              <a:rPr lang="en-US" altLang="zh-CN" dirty="0" smtClean="0"/>
              <a:t>SGA</a:t>
            </a:r>
            <a:r>
              <a:rPr lang="zh-CN" altLang="en-US" dirty="0" smtClean="0"/>
              <a:t>之间小的异质 </a:t>
            </a:r>
            <a:r>
              <a:rPr lang="en-GB" altLang="zh-CN" dirty="0" smtClean="0"/>
              <a:t>(</a:t>
            </a:r>
            <a:r>
              <a:rPr lang="en-GB" altLang="zh-CN" i="1" dirty="0" smtClean="0"/>
              <a:t>I</a:t>
            </a:r>
            <a:r>
              <a:rPr lang="en-GB" altLang="zh-CN" baseline="30000" dirty="0" smtClean="0"/>
              <a:t>2</a:t>
            </a:r>
            <a:r>
              <a:rPr lang="en-GB" altLang="zh-CN" dirty="0" smtClean="0"/>
              <a:t> = 22%)</a:t>
            </a:r>
            <a:r>
              <a:rPr lang="zh-CN" altLang="en-US" dirty="0" smtClean="0"/>
              <a:t>。</a:t>
            </a:r>
            <a:endParaRPr lang="en-GB" dirty="0" smtClean="0"/>
          </a:p>
          <a:p>
            <a:pPr marL="342900" indent="-342900" algn="just">
              <a:lnSpc>
                <a:spcPct val="150000"/>
              </a:lnSpc>
              <a:buFont typeface="Arial"/>
              <a:buChar char="•"/>
            </a:pPr>
            <a:r>
              <a:rPr lang="zh-CN" altLang="en-US" dirty="0" smtClean="0"/>
              <a:t>少数研究没有敏感性分析和出版偏差评估。</a:t>
            </a:r>
            <a:endParaRPr lang="en-GB" dirty="0"/>
          </a:p>
          <a:p>
            <a:pPr marL="342900" indent="-342900" algn="just">
              <a:lnSpc>
                <a:spcPct val="150000"/>
              </a:lnSpc>
              <a:buFont typeface="Arial"/>
              <a:buChar char="•"/>
            </a:pPr>
            <a:r>
              <a:rPr lang="zh-CN" altLang="en-US" dirty="0" smtClean="0"/>
              <a:t>纳入研究的大多数被认为是有小的或不明确的偏差，除了突出治疗分配（在所有</a:t>
            </a:r>
            <a:r>
              <a:rPr lang="en-US" altLang="zh-CN" dirty="0" smtClean="0"/>
              <a:t>RCTs</a:t>
            </a:r>
            <a:r>
              <a:rPr lang="zh-CN" altLang="en-US" dirty="0" smtClean="0"/>
              <a:t>没有安慰剂）。</a:t>
            </a:r>
            <a:endParaRPr lang="en-GB" altLang="zh-CN" dirty="0" smtClean="0"/>
          </a:p>
          <a:p>
            <a:pPr marL="342900" indent="-342900" algn="just">
              <a:lnSpc>
                <a:spcPct val="90000"/>
              </a:lnSpc>
              <a:buFont typeface="Arial"/>
              <a:buChar char="•"/>
            </a:pPr>
            <a:endParaRPr lang="en-GB" dirty="0" smtClean="0"/>
          </a:p>
        </p:txBody>
      </p:sp>
    </p:spTree>
    <p:extLst>
      <p:ext uri="{BB962C8B-B14F-4D97-AF65-F5344CB8AC3E}">
        <p14:creationId xmlns:p14="http://schemas.microsoft.com/office/powerpoint/2010/main" val="34577081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18" name="Group 2"/>
          <p:cNvGrpSpPr>
            <a:grpSpLocks/>
          </p:cNvGrpSpPr>
          <p:nvPr/>
        </p:nvGrpSpPr>
        <p:grpSpPr bwMode="auto">
          <a:xfrm>
            <a:off x="0" y="-15875"/>
            <a:ext cx="9144000" cy="923925"/>
            <a:chOff x="0" y="3755"/>
            <a:chExt cx="5760" cy="582"/>
          </a:xfrm>
        </p:grpSpPr>
        <p:pic>
          <p:nvPicPr>
            <p:cNvPr id="9222"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3"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Text Box 27"/>
          <p:cNvSpPr txBox="1">
            <a:spLocks noChangeArrowheads="1"/>
          </p:cNvSpPr>
          <p:nvPr/>
        </p:nvSpPr>
        <p:spPr bwMode="auto">
          <a:xfrm>
            <a:off x="2195736" y="1887215"/>
            <a:ext cx="4680520" cy="400110"/>
          </a:xfrm>
          <a:prstGeom prst="rect">
            <a:avLst/>
          </a:prstGeom>
          <a:solidFill>
            <a:srgbClr val="EADEE7"/>
          </a:solidFill>
          <a:ln w="28575" algn="ctr">
            <a:solidFill>
              <a:srgbClr val="445895"/>
            </a:solidFill>
            <a:miter lim="800000"/>
            <a:headEnd/>
            <a:tailEnd/>
          </a:ln>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zh-CN" altLang="en-US" sz="2000" b="1" dirty="0" smtClean="0"/>
              <a:t>结果</a:t>
            </a:r>
            <a:endParaRPr lang="en-GB" altLang="en-US" sz="2000" b="1" dirty="0"/>
          </a:p>
        </p:txBody>
      </p:sp>
      <p:sp>
        <p:nvSpPr>
          <p:cNvPr id="17" name="Text Box 5"/>
          <p:cNvSpPr txBox="1">
            <a:spLocks noChangeArrowheads="1"/>
          </p:cNvSpPr>
          <p:nvPr/>
        </p:nvSpPr>
        <p:spPr bwMode="auto">
          <a:xfrm>
            <a:off x="78804" y="983050"/>
            <a:ext cx="9029700" cy="861774"/>
          </a:xfrm>
          <a:prstGeom prst="rect">
            <a:avLst/>
          </a:prstGeom>
          <a:solidFill>
            <a:srgbClr val="ED1B20"/>
          </a:solidFill>
          <a:ln>
            <a:noFill/>
          </a:ln>
          <a:extLst/>
        </p:spPr>
        <p:txBody>
          <a:bodyPr>
            <a:spAutoFit/>
          </a:bodyPr>
          <a:lstStyle/>
          <a:p>
            <a:pPr algn="ctr" eaLnBrk="1" fontAlgn="auto" hangingPunct="1">
              <a:spcBef>
                <a:spcPts val="0"/>
              </a:spcBef>
              <a:spcAft>
                <a:spcPts val="0"/>
              </a:spcAft>
              <a:defRPr/>
            </a:pPr>
            <a:r>
              <a:rPr lang="en-US" b="1" kern="0" dirty="0">
                <a:solidFill>
                  <a:srgbClr val="FFFFFF"/>
                </a:solidFill>
                <a:latin typeface="Arial"/>
              </a:rPr>
              <a:t>Prevention of pre-</a:t>
            </a:r>
            <a:r>
              <a:rPr lang="en-US" b="1" kern="0" dirty="0" err="1">
                <a:solidFill>
                  <a:srgbClr val="FFFFFF"/>
                </a:solidFill>
                <a:latin typeface="Arial"/>
              </a:rPr>
              <a:t>eclampsia</a:t>
            </a:r>
            <a:r>
              <a:rPr lang="en-US" b="1" kern="0" dirty="0">
                <a:solidFill>
                  <a:srgbClr val="FFFFFF"/>
                </a:solidFill>
                <a:latin typeface="Arial"/>
              </a:rPr>
              <a:t> by low-molecular-weight</a:t>
            </a:r>
          </a:p>
          <a:p>
            <a:pPr algn="ctr" eaLnBrk="1" fontAlgn="auto" hangingPunct="1">
              <a:spcBef>
                <a:spcPts val="0"/>
              </a:spcBef>
              <a:spcAft>
                <a:spcPts val="0"/>
              </a:spcAft>
              <a:defRPr/>
            </a:pPr>
            <a:r>
              <a:rPr lang="en-US" b="1" kern="0" dirty="0">
                <a:solidFill>
                  <a:srgbClr val="FFFFFF"/>
                </a:solidFill>
                <a:latin typeface="Arial"/>
              </a:rPr>
              <a:t>heparin in addition to aspirin: a meta-analysis</a:t>
            </a:r>
          </a:p>
          <a:p>
            <a:pPr algn="ctr" eaLnBrk="1" fontAlgn="auto" hangingPunct="1">
              <a:spcBef>
                <a:spcPts val="0"/>
              </a:spcBef>
              <a:spcAft>
                <a:spcPts val="0"/>
              </a:spcAft>
              <a:defRPr/>
            </a:pPr>
            <a:r>
              <a:rPr lang="it-IT" sz="1400" i="1" kern="0" dirty="0" err="1" smtClean="0">
                <a:solidFill>
                  <a:srgbClr val="FFFFFF"/>
                </a:solidFill>
                <a:latin typeface="Arial"/>
              </a:rPr>
              <a:t>Roberge</a:t>
            </a:r>
            <a:r>
              <a:rPr lang="en-GB" sz="1400" i="1" kern="0" dirty="0" smtClean="0">
                <a:solidFill>
                  <a:srgbClr val="FFFFFF"/>
                </a:solidFill>
                <a:latin typeface="Arial"/>
              </a:rPr>
              <a:t> </a:t>
            </a:r>
            <a:r>
              <a:rPr lang="en-GB" sz="1400" i="1" kern="0" dirty="0">
                <a:solidFill>
                  <a:srgbClr val="FFFFFF"/>
                </a:solidFill>
                <a:latin typeface="Arial"/>
              </a:rPr>
              <a:t>et al., UOG </a:t>
            </a:r>
            <a:r>
              <a:rPr lang="en-GB" sz="1400" i="1" kern="0" dirty="0" smtClean="0">
                <a:solidFill>
                  <a:srgbClr val="FFFFFF"/>
                </a:solidFill>
                <a:latin typeface="Arial"/>
              </a:rPr>
              <a:t>2016</a:t>
            </a:r>
            <a:endParaRPr lang="en-GB" sz="1400" i="1" kern="0" dirty="0">
              <a:solidFill>
                <a:srgbClr val="FFFFFF"/>
              </a:solidFill>
              <a:latin typeface="Arial"/>
            </a:endParaRPr>
          </a:p>
        </p:txBody>
      </p:sp>
      <p:sp>
        <p:nvSpPr>
          <p:cNvPr id="20" name="Rettangolo 19"/>
          <p:cNvSpPr/>
          <p:nvPr/>
        </p:nvSpPr>
        <p:spPr>
          <a:xfrm>
            <a:off x="111200" y="2420888"/>
            <a:ext cx="8997304" cy="615553"/>
          </a:xfrm>
          <a:prstGeom prst="rect">
            <a:avLst/>
          </a:prstGeom>
        </p:spPr>
        <p:txBody>
          <a:bodyPr wrap="square">
            <a:spAutoFit/>
          </a:bodyPr>
          <a:lstStyle/>
          <a:p>
            <a:pPr algn="ctr"/>
            <a:r>
              <a:rPr lang="zh-CN" altLang="en-US" sz="1600" b="1" dirty="0" smtClean="0"/>
              <a:t>在有</a:t>
            </a:r>
            <a:r>
              <a:rPr lang="en-US" altLang="zh-CN" sz="1600" b="1" dirty="0" smtClean="0"/>
              <a:t>PE</a:t>
            </a:r>
            <a:r>
              <a:rPr lang="zh-CN" altLang="en-US" sz="1600" b="1" dirty="0" smtClean="0"/>
              <a:t>病史的女性中，在低剂量阿司匹林上添加</a:t>
            </a:r>
            <a:r>
              <a:rPr lang="en-US" altLang="zh-CN" sz="1600" b="1" dirty="0" smtClean="0"/>
              <a:t>LMWH</a:t>
            </a:r>
            <a:r>
              <a:rPr lang="zh-CN" altLang="en-US" sz="1600" b="1" dirty="0" smtClean="0"/>
              <a:t>降低</a:t>
            </a:r>
            <a:r>
              <a:rPr lang="en-US" altLang="zh-CN" sz="1600" b="1" dirty="0" smtClean="0"/>
              <a:t>PE</a:t>
            </a:r>
            <a:r>
              <a:rPr lang="zh-CN" altLang="en-US" sz="1600" b="1" dirty="0" smtClean="0"/>
              <a:t>和</a:t>
            </a:r>
            <a:r>
              <a:rPr lang="en-US" altLang="zh-CN" sz="1600" b="1" dirty="0" smtClean="0"/>
              <a:t>SGA</a:t>
            </a:r>
            <a:r>
              <a:rPr lang="zh-CN" altLang="en-US" sz="1600" b="1" dirty="0" smtClean="0"/>
              <a:t>的风险</a:t>
            </a:r>
            <a:endParaRPr lang="en-US" altLang="zh-CN" sz="1600" b="1" dirty="0" smtClean="0"/>
          </a:p>
          <a:p>
            <a:pPr algn="ctr"/>
            <a:endParaRPr lang="en-US" b="1" dirty="0" smtClean="0"/>
          </a:p>
        </p:txBody>
      </p:sp>
      <p:grpSp>
        <p:nvGrpSpPr>
          <p:cNvPr id="14" name="Gruppo 13"/>
          <p:cNvGrpSpPr/>
          <p:nvPr/>
        </p:nvGrpSpPr>
        <p:grpSpPr>
          <a:xfrm>
            <a:off x="106934" y="3000372"/>
            <a:ext cx="4536504" cy="3528392"/>
            <a:chOff x="4649333" y="3378478"/>
            <a:chExt cx="4536504" cy="3528392"/>
          </a:xfrm>
        </p:grpSpPr>
        <p:sp>
          <p:nvSpPr>
            <p:cNvPr id="11" name="Rettangolo 10"/>
            <p:cNvSpPr/>
            <p:nvPr/>
          </p:nvSpPr>
          <p:spPr>
            <a:xfrm>
              <a:off x="4649333" y="6260539"/>
              <a:ext cx="4536504" cy="646331"/>
            </a:xfrm>
            <a:prstGeom prst="rect">
              <a:avLst/>
            </a:prstGeom>
          </p:spPr>
          <p:txBody>
            <a:bodyPr wrap="square">
              <a:spAutoFit/>
            </a:bodyPr>
            <a:lstStyle/>
            <a:p>
              <a:pPr algn="ctr"/>
              <a:r>
                <a:rPr lang="en-US" altLang="zh-CN" sz="1200" b="1" dirty="0" smtClean="0"/>
                <a:t>PE</a:t>
              </a:r>
              <a:r>
                <a:rPr lang="zh-CN" altLang="en-US" sz="1200" b="1" dirty="0" smtClean="0"/>
                <a:t>的风险</a:t>
              </a:r>
              <a:r>
                <a:rPr lang="en-US" altLang="zh-CN" sz="1200" b="1" dirty="0" smtClean="0"/>
                <a:t>: </a:t>
              </a:r>
              <a:r>
                <a:rPr lang="zh-CN" altLang="en-US" sz="1200" b="1" dirty="0" smtClean="0"/>
                <a:t>三个试验</a:t>
              </a:r>
              <a:r>
                <a:rPr lang="en-US" altLang="zh-CN" sz="1200" b="1" dirty="0" smtClean="0"/>
                <a:t> (</a:t>
              </a:r>
              <a:r>
                <a:rPr lang="en-US" altLang="zh-CN" sz="1200" b="1" i="1" dirty="0" smtClean="0"/>
                <a:t>n</a:t>
              </a:r>
              <a:r>
                <a:rPr lang="en-US" altLang="zh-CN" sz="1200" b="1" dirty="0" smtClean="0"/>
                <a:t>=379)</a:t>
              </a:r>
            </a:p>
            <a:p>
              <a:pPr algn="ctr"/>
              <a:r>
                <a:rPr lang="en-US" altLang="zh-CN" sz="1200" b="1" dirty="0" smtClean="0"/>
                <a:t>RR, 0.54</a:t>
              </a:r>
              <a:r>
                <a:rPr lang="en-US" altLang="zh-CN" sz="1200" dirty="0" smtClean="0"/>
                <a:t> (95% CI, 0.31–0.92); </a:t>
              </a:r>
              <a:r>
                <a:rPr lang="en-US" altLang="zh-CN" sz="1200" i="1" dirty="0" smtClean="0"/>
                <a:t>P </a:t>
              </a:r>
              <a:r>
                <a:rPr lang="en-US" altLang="zh-CN" sz="1200" dirty="0" smtClean="0"/>
                <a:t>= 0.03</a:t>
              </a:r>
            </a:p>
            <a:p>
              <a:pPr algn="ctr"/>
              <a:endParaRPr lang="en-US" sz="1200" dirty="0" smtClean="0"/>
            </a:p>
          </p:txBody>
        </p:sp>
        <p:sp>
          <p:nvSpPr>
            <p:cNvPr id="5" name="Rettangolo 4"/>
            <p:cNvSpPr/>
            <p:nvPr/>
          </p:nvSpPr>
          <p:spPr>
            <a:xfrm>
              <a:off x="5937261" y="3378478"/>
              <a:ext cx="1877437" cy="523220"/>
            </a:xfrm>
            <a:prstGeom prst="rect">
              <a:avLst/>
            </a:prstGeom>
          </p:spPr>
          <p:txBody>
            <a:bodyPr wrap="none">
              <a:spAutoFit/>
            </a:bodyPr>
            <a:lstStyle/>
            <a:p>
              <a:pPr algn="ctr"/>
              <a:r>
                <a:rPr lang="en-GB" altLang="zh-CN" sz="1200" dirty="0" smtClean="0"/>
                <a:t>M-H</a:t>
              </a:r>
              <a:r>
                <a:rPr lang="zh-CN" altLang="en-US" sz="1200" dirty="0" smtClean="0"/>
                <a:t>风险率</a:t>
              </a:r>
              <a:r>
                <a:rPr lang="en-GB" altLang="zh-CN" sz="1200" dirty="0" smtClean="0"/>
                <a:t>, </a:t>
              </a:r>
              <a:r>
                <a:rPr lang="zh-CN" altLang="en-US" sz="1200" dirty="0" smtClean="0"/>
                <a:t>随机</a:t>
              </a:r>
              <a:r>
                <a:rPr lang="en-GB" altLang="zh-CN" sz="1200" dirty="0" smtClean="0"/>
                <a:t>, 95%CI</a:t>
              </a:r>
            </a:p>
            <a:p>
              <a:pPr algn="ctr"/>
              <a:endParaRPr lang="en-GB" sz="1600" dirty="0"/>
            </a:p>
          </p:txBody>
        </p:sp>
        <p:pic>
          <p:nvPicPr>
            <p:cNvPr id="15" name="Immagine 14" descr="Schermata 04-2457496 alle 23.28.21.png"/>
            <p:cNvPicPr>
              <a:picLocks noChangeAspect="1"/>
            </p:cNvPicPr>
            <p:nvPr/>
          </p:nvPicPr>
          <p:blipFill rotWithShape="1">
            <a:blip r:embed="rId5" cstate="print">
              <a:extLst>
                <a:ext uri="{28A0092B-C50C-407E-A947-70E740481C1C}">
                  <a14:useLocalDpi xmlns:a14="http://schemas.microsoft.com/office/drawing/2010/main" val="0"/>
                </a:ext>
              </a:extLst>
            </a:blip>
            <a:srcRect t="86422"/>
            <a:stretch/>
          </p:blipFill>
          <p:spPr>
            <a:xfrm>
              <a:off x="5043730" y="5730926"/>
              <a:ext cx="3665052" cy="506386"/>
            </a:xfrm>
            <a:prstGeom prst="rect">
              <a:avLst/>
            </a:prstGeom>
          </p:spPr>
        </p:pic>
        <p:grpSp>
          <p:nvGrpSpPr>
            <p:cNvPr id="3" name="Gruppo 2"/>
            <p:cNvGrpSpPr/>
            <p:nvPr/>
          </p:nvGrpSpPr>
          <p:grpSpPr>
            <a:xfrm>
              <a:off x="4746978" y="3789453"/>
              <a:ext cx="4289518" cy="1997638"/>
              <a:chOff x="4854482" y="2781341"/>
              <a:chExt cx="4289518" cy="1997638"/>
            </a:xfrm>
          </p:grpSpPr>
          <p:pic>
            <p:nvPicPr>
              <p:cNvPr id="2" name="Immagine 1" descr="Schermata 04-2457496 alle 23.28.21.png"/>
              <p:cNvPicPr>
                <a:picLocks noChangeAspect="1"/>
              </p:cNvPicPr>
              <p:nvPr/>
            </p:nvPicPr>
            <p:blipFill rotWithShape="1">
              <a:blip r:embed="rId5" cstate="print">
                <a:extLst>
                  <a:ext uri="{28A0092B-C50C-407E-A947-70E740481C1C}">
                    <a14:useLocalDpi xmlns:a14="http://schemas.microsoft.com/office/drawing/2010/main" val="0"/>
                  </a:ext>
                </a:extLst>
              </a:blip>
              <a:srcRect t="4949" b="62068"/>
              <a:stretch/>
            </p:blipFill>
            <p:spPr>
              <a:xfrm>
                <a:off x="4854482" y="2781341"/>
                <a:ext cx="4289518" cy="1439747"/>
              </a:xfrm>
              <a:prstGeom prst="rect">
                <a:avLst/>
              </a:prstGeom>
            </p:spPr>
          </p:pic>
          <p:pic>
            <p:nvPicPr>
              <p:cNvPr id="10" name="Immagine 9" descr="Schermata 04-2457496 alle 23.28.21.png"/>
              <p:cNvPicPr>
                <a:picLocks noChangeAspect="1"/>
              </p:cNvPicPr>
              <p:nvPr/>
            </p:nvPicPr>
            <p:blipFill rotWithShape="1">
              <a:blip r:embed="rId5" cstate="print">
                <a:extLst>
                  <a:ext uri="{28A0092B-C50C-407E-A947-70E740481C1C}">
                    <a14:useLocalDpi xmlns:a14="http://schemas.microsoft.com/office/drawing/2010/main" val="0"/>
                  </a:ext>
                </a:extLst>
              </a:blip>
              <a:srcRect t="72845" b="12725"/>
              <a:stretch/>
            </p:blipFill>
            <p:spPr>
              <a:xfrm>
                <a:off x="4854482" y="4149080"/>
                <a:ext cx="4289518" cy="629899"/>
              </a:xfrm>
              <a:prstGeom prst="rect">
                <a:avLst/>
              </a:prstGeom>
            </p:spPr>
          </p:pic>
        </p:grpSp>
      </p:grpSp>
      <p:grpSp>
        <p:nvGrpSpPr>
          <p:cNvPr id="13" name="Gruppo 12"/>
          <p:cNvGrpSpPr/>
          <p:nvPr/>
        </p:nvGrpSpPr>
        <p:grpSpPr>
          <a:xfrm>
            <a:off x="4214810" y="3000372"/>
            <a:ext cx="4751388" cy="3528392"/>
            <a:chOff x="-179388" y="3378478"/>
            <a:chExt cx="4751388" cy="3528392"/>
          </a:xfrm>
        </p:grpSpPr>
        <p:sp>
          <p:nvSpPr>
            <p:cNvPr id="12" name="Rettangolo 11"/>
            <p:cNvSpPr/>
            <p:nvPr/>
          </p:nvSpPr>
          <p:spPr>
            <a:xfrm>
              <a:off x="-179388" y="6260539"/>
              <a:ext cx="4536504" cy="646331"/>
            </a:xfrm>
            <a:prstGeom prst="rect">
              <a:avLst/>
            </a:prstGeom>
          </p:spPr>
          <p:txBody>
            <a:bodyPr wrap="square">
              <a:spAutoFit/>
            </a:bodyPr>
            <a:lstStyle/>
            <a:p>
              <a:pPr algn="ctr"/>
              <a:r>
                <a:rPr lang="en-US" altLang="zh-CN" sz="1200" b="1" dirty="0" smtClean="0"/>
                <a:t>SGA</a:t>
              </a:r>
              <a:r>
                <a:rPr lang="zh-CN" altLang="en-US" sz="1200" b="1" dirty="0" smtClean="0"/>
                <a:t>的风险</a:t>
              </a:r>
              <a:r>
                <a:rPr lang="en-US" altLang="zh-CN" sz="1200" b="1" dirty="0" smtClean="0"/>
                <a:t>: </a:t>
              </a:r>
              <a:r>
                <a:rPr lang="zh-CN" altLang="en-US" sz="1200" b="1" dirty="0" smtClean="0"/>
                <a:t>两个试验</a:t>
              </a:r>
              <a:r>
                <a:rPr lang="en-US" altLang="zh-CN" sz="1200" b="1" dirty="0" smtClean="0"/>
                <a:t> (</a:t>
              </a:r>
              <a:r>
                <a:rPr lang="en-US" altLang="zh-CN" sz="1200" b="1" i="1" dirty="0" smtClean="0"/>
                <a:t>n</a:t>
              </a:r>
              <a:r>
                <a:rPr lang="en-US" altLang="zh-CN" sz="1200" b="1" dirty="0" smtClean="0"/>
                <a:t>=363)</a:t>
              </a:r>
            </a:p>
            <a:p>
              <a:pPr algn="ctr"/>
              <a:r>
                <a:rPr lang="en-US" altLang="zh-CN" sz="1200" b="1" dirty="0" smtClean="0"/>
                <a:t>RR, 0.54</a:t>
              </a:r>
              <a:r>
                <a:rPr lang="en-US" altLang="zh-CN" sz="1200" dirty="0" smtClean="0"/>
                <a:t> (95% CI, 0.32–0.91); </a:t>
              </a:r>
              <a:r>
                <a:rPr lang="en-US" altLang="zh-CN" sz="1200" i="1" dirty="0" smtClean="0"/>
                <a:t>P </a:t>
              </a:r>
              <a:r>
                <a:rPr lang="en-US" altLang="zh-CN" sz="1200" dirty="0" smtClean="0"/>
                <a:t>= 0.02</a:t>
              </a:r>
            </a:p>
            <a:p>
              <a:pPr algn="ctr"/>
              <a:endParaRPr lang="en-US" sz="1200" dirty="0" smtClean="0"/>
            </a:p>
          </p:txBody>
        </p:sp>
        <p:pic>
          <p:nvPicPr>
            <p:cNvPr id="18" name="Immagine 17" descr="Schermata 04-2457496 alle 23.28.21.png"/>
            <p:cNvPicPr>
              <a:picLocks noChangeAspect="1"/>
            </p:cNvPicPr>
            <p:nvPr/>
          </p:nvPicPr>
          <p:blipFill rotWithShape="1">
            <a:blip r:embed="rId5" cstate="print">
              <a:extLst>
                <a:ext uri="{28A0092B-C50C-407E-A947-70E740481C1C}">
                  <a14:useLocalDpi xmlns:a14="http://schemas.microsoft.com/office/drawing/2010/main" val="0"/>
                </a:ext>
              </a:extLst>
            </a:blip>
            <a:srcRect t="86422"/>
            <a:stretch/>
          </p:blipFill>
          <p:spPr>
            <a:xfrm>
              <a:off x="467544" y="5730926"/>
              <a:ext cx="3665052" cy="506386"/>
            </a:xfrm>
            <a:prstGeom prst="rect">
              <a:avLst/>
            </a:prstGeom>
          </p:spPr>
        </p:pic>
        <p:sp>
          <p:nvSpPr>
            <p:cNvPr id="19" name="Rettangolo 18"/>
            <p:cNvSpPr/>
            <p:nvPr/>
          </p:nvSpPr>
          <p:spPr>
            <a:xfrm>
              <a:off x="1401308" y="3378478"/>
              <a:ext cx="1877437" cy="461665"/>
            </a:xfrm>
            <a:prstGeom prst="rect">
              <a:avLst/>
            </a:prstGeom>
          </p:spPr>
          <p:txBody>
            <a:bodyPr wrap="none">
              <a:spAutoFit/>
            </a:bodyPr>
            <a:lstStyle/>
            <a:p>
              <a:pPr algn="ctr"/>
              <a:r>
                <a:rPr lang="en-GB" altLang="zh-CN" sz="1200" dirty="0" smtClean="0"/>
                <a:t>M-H</a:t>
              </a:r>
              <a:r>
                <a:rPr lang="zh-CN" altLang="en-US" sz="1200" dirty="0" smtClean="0"/>
                <a:t>风险率</a:t>
              </a:r>
              <a:r>
                <a:rPr lang="en-GB" altLang="zh-CN" sz="1200" dirty="0" smtClean="0"/>
                <a:t>, </a:t>
              </a:r>
              <a:r>
                <a:rPr lang="zh-CN" altLang="en-US" sz="1200" dirty="0" smtClean="0"/>
                <a:t>随机</a:t>
              </a:r>
              <a:r>
                <a:rPr lang="en-GB" altLang="zh-CN" sz="1200" dirty="0" smtClean="0"/>
                <a:t>, 95%CI</a:t>
              </a:r>
            </a:p>
            <a:p>
              <a:pPr algn="ctr"/>
              <a:endParaRPr lang="en-GB" sz="1200" dirty="0"/>
            </a:p>
          </p:txBody>
        </p:sp>
        <p:grpSp>
          <p:nvGrpSpPr>
            <p:cNvPr id="8" name="Gruppo 7"/>
            <p:cNvGrpSpPr/>
            <p:nvPr/>
          </p:nvGrpSpPr>
          <p:grpSpPr>
            <a:xfrm>
              <a:off x="29844" y="3861048"/>
              <a:ext cx="4542156" cy="1943720"/>
              <a:chOff x="13444" y="4238311"/>
              <a:chExt cx="5860352" cy="2574569"/>
            </a:xfrm>
          </p:grpSpPr>
          <p:pic>
            <p:nvPicPr>
              <p:cNvPr id="7" name="Immagine 6" descr="Schermata 04-2457496 alle 23.37.39.png"/>
              <p:cNvPicPr>
                <a:picLocks noChangeAspect="1"/>
              </p:cNvPicPr>
              <p:nvPr/>
            </p:nvPicPr>
            <p:blipFill rotWithShape="1">
              <a:blip r:embed="rId6" cstate="print">
                <a:extLst>
                  <a:ext uri="{28A0092B-C50C-407E-A947-70E740481C1C}">
                    <a14:useLocalDpi xmlns:a14="http://schemas.microsoft.com/office/drawing/2010/main" val="0"/>
                  </a:ext>
                </a:extLst>
              </a:blip>
              <a:srcRect t="80516"/>
              <a:stretch/>
            </p:blipFill>
            <p:spPr>
              <a:xfrm>
                <a:off x="19095" y="5949280"/>
                <a:ext cx="5854701" cy="863600"/>
              </a:xfrm>
              <a:prstGeom prst="rect">
                <a:avLst/>
              </a:prstGeom>
            </p:spPr>
          </p:pic>
          <p:pic>
            <p:nvPicPr>
              <p:cNvPr id="22" name="Immagine 21" descr="Schermata 04-2457496 alle 23.37.39.png"/>
              <p:cNvPicPr>
                <a:picLocks noChangeAspect="1"/>
              </p:cNvPicPr>
              <p:nvPr/>
            </p:nvPicPr>
            <p:blipFill rotWithShape="1">
              <a:blip r:embed="rId6" cstate="print">
                <a:extLst>
                  <a:ext uri="{28A0092B-C50C-407E-A947-70E740481C1C}">
                    <a14:useLocalDpi xmlns:a14="http://schemas.microsoft.com/office/drawing/2010/main" val="0"/>
                  </a:ext>
                </a:extLst>
              </a:blip>
              <a:srcRect b="60745"/>
              <a:stretch/>
            </p:blipFill>
            <p:spPr>
              <a:xfrm>
                <a:off x="13444" y="4238311"/>
                <a:ext cx="5854700" cy="1739900"/>
              </a:xfrm>
              <a:prstGeom prst="rect">
                <a:avLst/>
              </a:prstGeom>
            </p:spPr>
          </p:pic>
        </p:grpSp>
      </p:grpSp>
      <p:cxnSp>
        <p:nvCxnSpPr>
          <p:cNvPr id="25" name="Connettore 1 24"/>
          <p:cNvCxnSpPr/>
          <p:nvPr/>
        </p:nvCxnSpPr>
        <p:spPr bwMode="auto">
          <a:xfrm>
            <a:off x="6588224" y="3723927"/>
            <a:ext cx="0" cy="1577281"/>
          </a:xfrm>
          <a:prstGeom prst="line">
            <a:avLst/>
          </a:prstGeom>
          <a:solidFill>
            <a:schemeClr val="accent1"/>
          </a:solidFill>
          <a:ln w="12700" cap="flat" cmpd="sng" algn="ctr">
            <a:solidFill>
              <a:srgbClr val="FF0000"/>
            </a:solidFill>
            <a:prstDash val="solid"/>
            <a:round/>
            <a:headEnd type="none" w="med" len="med"/>
            <a:tailEnd type="none" w="med" len="med"/>
          </a:ln>
          <a:effectLst/>
        </p:spPr>
      </p:cxnSp>
      <p:sp>
        <p:nvSpPr>
          <p:cNvPr id="26" name="Freccia sinistra 25"/>
          <p:cNvSpPr/>
          <p:nvPr/>
        </p:nvSpPr>
        <p:spPr bwMode="auto">
          <a:xfrm rot="12568520">
            <a:off x="5368246" y="4352350"/>
            <a:ext cx="936104" cy="229339"/>
          </a:xfrm>
          <a:prstGeom prst="leftArrow">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charset="0"/>
              <a:cs typeface="Arial" charset="0"/>
            </a:endParaRPr>
          </a:p>
        </p:txBody>
      </p:sp>
      <p:cxnSp>
        <p:nvCxnSpPr>
          <p:cNvPr id="30" name="Connettore 1 29"/>
          <p:cNvCxnSpPr/>
          <p:nvPr/>
        </p:nvCxnSpPr>
        <p:spPr bwMode="auto">
          <a:xfrm>
            <a:off x="1941570" y="3573016"/>
            <a:ext cx="0" cy="1735009"/>
          </a:xfrm>
          <a:prstGeom prst="line">
            <a:avLst/>
          </a:prstGeom>
          <a:solidFill>
            <a:schemeClr val="accent1"/>
          </a:solidFill>
          <a:ln w="12700" cap="flat" cmpd="sng" algn="ctr">
            <a:solidFill>
              <a:srgbClr val="FF0000"/>
            </a:solidFill>
            <a:prstDash val="solid"/>
            <a:round/>
            <a:headEnd type="none" w="med" len="med"/>
            <a:tailEnd type="none" w="med" len="med"/>
          </a:ln>
          <a:effectLst/>
        </p:spPr>
      </p:cxnSp>
      <p:sp>
        <p:nvSpPr>
          <p:cNvPr id="31" name="Freccia sinistra 30"/>
          <p:cNvSpPr/>
          <p:nvPr/>
        </p:nvSpPr>
        <p:spPr bwMode="auto">
          <a:xfrm rot="12568520">
            <a:off x="696343" y="4417463"/>
            <a:ext cx="936104" cy="229339"/>
          </a:xfrm>
          <a:prstGeom prst="leftArrow">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41710658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18" name="Group 2"/>
          <p:cNvGrpSpPr>
            <a:grpSpLocks/>
          </p:cNvGrpSpPr>
          <p:nvPr/>
        </p:nvGrpSpPr>
        <p:grpSpPr bwMode="auto">
          <a:xfrm>
            <a:off x="0" y="-15875"/>
            <a:ext cx="9144000" cy="923925"/>
            <a:chOff x="0" y="3755"/>
            <a:chExt cx="5760" cy="582"/>
          </a:xfrm>
        </p:grpSpPr>
        <p:pic>
          <p:nvPicPr>
            <p:cNvPr id="9222"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3"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Text Box 27"/>
          <p:cNvSpPr txBox="1">
            <a:spLocks noChangeArrowheads="1"/>
          </p:cNvSpPr>
          <p:nvPr/>
        </p:nvSpPr>
        <p:spPr bwMode="auto">
          <a:xfrm>
            <a:off x="2195736" y="1887215"/>
            <a:ext cx="4680520" cy="369332"/>
          </a:xfrm>
          <a:prstGeom prst="rect">
            <a:avLst/>
          </a:prstGeom>
          <a:solidFill>
            <a:srgbClr val="EADEE7"/>
          </a:solidFill>
          <a:ln w="28575" algn="ctr">
            <a:solidFill>
              <a:srgbClr val="445895"/>
            </a:solidFill>
            <a:miter lim="800000"/>
            <a:headEnd/>
            <a:tailEnd/>
          </a:ln>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zh-CN" altLang="en-US" sz="1800" b="1" dirty="0" smtClean="0"/>
              <a:t>结果</a:t>
            </a:r>
            <a:endParaRPr lang="en-GB" altLang="en-US" sz="1800" b="1" dirty="0"/>
          </a:p>
        </p:txBody>
      </p:sp>
      <p:sp>
        <p:nvSpPr>
          <p:cNvPr id="17" name="Text Box 5"/>
          <p:cNvSpPr txBox="1">
            <a:spLocks noChangeArrowheads="1"/>
          </p:cNvSpPr>
          <p:nvPr/>
        </p:nvSpPr>
        <p:spPr bwMode="auto">
          <a:xfrm>
            <a:off x="78804" y="983050"/>
            <a:ext cx="9029700" cy="861774"/>
          </a:xfrm>
          <a:prstGeom prst="rect">
            <a:avLst/>
          </a:prstGeom>
          <a:solidFill>
            <a:srgbClr val="ED1B20"/>
          </a:solidFill>
          <a:ln>
            <a:noFill/>
          </a:ln>
          <a:extLst/>
        </p:spPr>
        <p:txBody>
          <a:bodyPr>
            <a:spAutoFit/>
          </a:bodyPr>
          <a:lstStyle/>
          <a:p>
            <a:pPr algn="ctr" eaLnBrk="1" fontAlgn="auto" hangingPunct="1">
              <a:spcBef>
                <a:spcPts val="0"/>
              </a:spcBef>
              <a:spcAft>
                <a:spcPts val="0"/>
              </a:spcAft>
              <a:defRPr/>
            </a:pPr>
            <a:r>
              <a:rPr lang="en-US" b="1" kern="0" dirty="0">
                <a:solidFill>
                  <a:srgbClr val="FFFFFF"/>
                </a:solidFill>
                <a:latin typeface="Arial"/>
              </a:rPr>
              <a:t>Prevention of pre-</a:t>
            </a:r>
            <a:r>
              <a:rPr lang="en-US" b="1" kern="0" dirty="0" err="1">
                <a:solidFill>
                  <a:srgbClr val="FFFFFF"/>
                </a:solidFill>
                <a:latin typeface="Arial"/>
              </a:rPr>
              <a:t>eclampsia</a:t>
            </a:r>
            <a:r>
              <a:rPr lang="en-US" b="1" kern="0" dirty="0">
                <a:solidFill>
                  <a:srgbClr val="FFFFFF"/>
                </a:solidFill>
                <a:latin typeface="Arial"/>
              </a:rPr>
              <a:t> by low-molecular-weight</a:t>
            </a:r>
          </a:p>
          <a:p>
            <a:pPr algn="ctr" eaLnBrk="1" fontAlgn="auto" hangingPunct="1">
              <a:spcBef>
                <a:spcPts val="0"/>
              </a:spcBef>
              <a:spcAft>
                <a:spcPts val="0"/>
              </a:spcAft>
              <a:defRPr/>
            </a:pPr>
            <a:r>
              <a:rPr lang="en-US" b="1" kern="0" dirty="0">
                <a:solidFill>
                  <a:srgbClr val="FFFFFF"/>
                </a:solidFill>
                <a:latin typeface="Arial"/>
              </a:rPr>
              <a:t>heparin in addition to aspirin: a meta-analysis</a:t>
            </a:r>
          </a:p>
          <a:p>
            <a:pPr algn="ctr" eaLnBrk="1" fontAlgn="auto" hangingPunct="1">
              <a:spcBef>
                <a:spcPts val="0"/>
              </a:spcBef>
              <a:spcAft>
                <a:spcPts val="0"/>
              </a:spcAft>
              <a:defRPr/>
            </a:pPr>
            <a:r>
              <a:rPr lang="it-IT" sz="1400" i="1" kern="0" dirty="0" err="1" smtClean="0">
                <a:solidFill>
                  <a:srgbClr val="FFFFFF"/>
                </a:solidFill>
                <a:latin typeface="Arial"/>
              </a:rPr>
              <a:t>Roberge</a:t>
            </a:r>
            <a:r>
              <a:rPr lang="en-GB" sz="1400" i="1" kern="0" dirty="0" smtClean="0">
                <a:solidFill>
                  <a:srgbClr val="FFFFFF"/>
                </a:solidFill>
                <a:latin typeface="Arial"/>
              </a:rPr>
              <a:t> </a:t>
            </a:r>
            <a:r>
              <a:rPr lang="en-GB" sz="1400" i="1" kern="0" dirty="0">
                <a:solidFill>
                  <a:srgbClr val="FFFFFF"/>
                </a:solidFill>
                <a:latin typeface="Arial"/>
              </a:rPr>
              <a:t>et al., UOG </a:t>
            </a:r>
            <a:r>
              <a:rPr lang="en-GB" sz="1400" i="1" kern="0" dirty="0" smtClean="0">
                <a:solidFill>
                  <a:srgbClr val="FFFFFF"/>
                </a:solidFill>
                <a:latin typeface="Arial"/>
              </a:rPr>
              <a:t>2016</a:t>
            </a:r>
            <a:endParaRPr lang="en-GB" sz="1400" i="1" kern="0" dirty="0">
              <a:solidFill>
                <a:srgbClr val="FFFFFF"/>
              </a:solidFill>
              <a:latin typeface="Arial"/>
            </a:endParaRPr>
          </a:p>
        </p:txBody>
      </p:sp>
      <p:sp>
        <p:nvSpPr>
          <p:cNvPr id="20" name="Rettangolo 19"/>
          <p:cNvSpPr/>
          <p:nvPr/>
        </p:nvSpPr>
        <p:spPr>
          <a:xfrm>
            <a:off x="107504" y="2416913"/>
            <a:ext cx="8928992" cy="584775"/>
          </a:xfrm>
          <a:prstGeom prst="rect">
            <a:avLst/>
          </a:prstGeom>
        </p:spPr>
        <p:txBody>
          <a:bodyPr wrap="square">
            <a:spAutoFit/>
          </a:bodyPr>
          <a:lstStyle/>
          <a:p>
            <a:pPr algn="ctr"/>
            <a:r>
              <a:rPr lang="zh-CN" altLang="en-US" sz="1600" b="1" kern="800" spc="-10" dirty="0" smtClean="0">
                <a:latin typeface="Arial" panose="020B0604020202020204" pitchFamily="34" charset="0"/>
                <a:cs typeface="Arial" panose="020B0604020202020204" pitchFamily="34" charset="0"/>
              </a:rPr>
              <a:t>在反复流产的女性中，在低剂量阿司匹林上增加</a:t>
            </a:r>
            <a:r>
              <a:rPr lang="en-US" altLang="zh-CN" sz="1600" b="1" kern="800" spc="-10" dirty="0" smtClean="0">
                <a:latin typeface="Arial" panose="020B0604020202020204" pitchFamily="34" charset="0"/>
                <a:cs typeface="Arial" panose="020B0604020202020204" pitchFamily="34" charset="0"/>
              </a:rPr>
              <a:t>LMWH</a:t>
            </a:r>
            <a:r>
              <a:rPr lang="zh-CN" altLang="en-US" sz="1600" b="1" kern="800" spc="-10" dirty="0" smtClean="0">
                <a:latin typeface="Arial" panose="020B0604020202020204" pitchFamily="34" charset="0"/>
                <a:cs typeface="Arial" panose="020B0604020202020204" pitchFamily="34" charset="0"/>
              </a:rPr>
              <a:t>治疗</a:t>
            </a:r>
            <a:r>
              <a:rPr lang="en-US" altLang="zh-CN" sz="1600" b="1" kern="800" spc="-10" dirty="0" smtClean="0">
                <a:latin typeface="Arial" panose="020B0604020202020204" pitchFamily="34" charset="0"/>
                <a:cs typeface="Arial" panose="020B0604020202020204" pitchFamily="34" charset="0"/>
              </a:rPr>
              <a:t>PE</a:t>
            </a:r>
            <a:r>
              <a:rPr lang="zh-CN" altLang="en-US" sz="1600" b="1" kern="800" spc="-10" dirty="0" smtClean="0">
                <a:latin typeface="Arial" panose="020B0604020202020204" pitchFamily="34" charset="0"/>
                <a:cs typeface="Arial" panose="020B0604020202020204" pitchFamily="34" charset="0"/>
              </a:rPr>
              <a:t>和</a:t>
            </a:r>
            <a:r>
              <a:rPr lang="en-US" altLang="zh-CN" sz="1600" b="1" kern="800" spc="-10" dirty="0" smtClean="0">
                <a:latin typeface="Arial" panose="020B0604020202020204" pitchFamily="34" charset="0"/>
                <a:cs typeface="Arial" panose="020B0604020202020204" pitchFamily="34" charset="0"/>
              </a:rPr>
              <a:t>SGA</a:t>
            </a:r>
            <a:r>
              <a:rPr lang="zh-CN" altLang="en-US" sz="1600" b="1" kern="800" spc="-10" dirty="0" smtClean="0">
                <a:latin typeface="Arial" panose="020B0604020202020204" pitchFamily="34" charset="0"/>
                <a:cs typeface="Arial" panose="020B0604020202020204" pitchFamily="34" charset="0"/>
              </a:rPr>
              <a:t>的的风险没有显著降低</a:t>
            </a:r>
            <a:endParaRPr lang="en-US" altLang="zh-CN" sz="1600" b="1" kern="800" spc="-10" dirty="0" smtClean="0">
              <a:latin typeface="Arial" panose="020B0604020202020204" pitchFamily="34" charset="0"/>
              <a:cs typeface="Arial" panose="020B0604020202020204" pitchFamily="34" charset="0"/>
            </a:endParaRPr>
          </a:p>
          <a:p>
            <a:pPr algn="ctr"/>
            <a:endParaRPr lang="en-US" sz="1600" b="1" kern="800" spc="-10" dirty="0">
              <a:latin typeface="Arial" panose="020B0604020202020204" pitchFamily="34" charset="0"/>
              <a:cs typeface="Arial" panose="020B0604020202020204" pitchFamily="34" charset="0"/>
            </a:endParaRPr>
          </a:p>
        </p:txBody>
      </p:sp>
      <p:grpSp>
        <p:nvGrpSpPr>
          <p:cNvPr id="8" name="Gruppo 7"/>
          <p:cNvGrpSpPr/>
          <p:nvPr/>
        </p:nvGrpSpPr>
        <p:grpSpPr>
          <a:xfrm>
            <a:off x="-36512" y="3234462"/>
            <a:ext cx="4536504" cy="3506906"/>
            <a:chOff x="4649333" y="3399964"/>
            <a:chExt cx="4536504" cy="3506906"/>
          </a:xfrm>
        </p:grpSpPr>
        <p:sp>
          <p:nvSpPr>
            <p:cNvPr id="10" name="Rettangolo 9"/>
            <p:cNvSpPr/>
            <p:nvPr/>
          </p:nvSpPr>
          <p:spPr>
            <a:xfrm>
              <a:off x="4649333" y="6260539"/>
              <a:ext cx="4536504" cy="646331"/>
            </a:xfrm>
            <a:prstGeom prst="rect">
              <a:avLst/>
            </a:prstGeom>
          </p:spPr>
          <p:txBody>
            <a:bodyPr wrap="square">
              <a:spAutoFit/>
            </a:bodyPr>
            <a:lstStyle/>
            <a:p>
              <a:pPr algn="ctr"/>
              <a:r>
                <a:rPr lang="en-US" altLang="zh-CN" sz="1200" b="1" dirty="0" smtClean="0"/>
                <a:t>PE</a:t>
              </a:r>
              <a:r>
                <a:rPr lang="zh-CN" altLang="en-US" sz="1200" b="1" dirty="0" smtClean="0"/>
                <a:t>的风险</a:t>
              </a:r>
              <a:r>
                <a:rPr lang="en-US" altLang="zh-CN" sz="1200" b="1" dirty="0" smtClean="0"/>
                <a:t>: </a:t>
              </a:r>
              <a:r>
                <a:rPr lang="zh-CN" altLang="en-US" sz="1200" b="1" dirty="0" smtClean="0"/>
                <a:t>两个试验</a:t>
              </a:r>
              <a:r>
                <a:rPr lang="en-US" altLang="zh-CN" sz="1200" b="1" dirty="0" smtClean="0"/>
                <a:t> (</a:t>
              </a:r>
              <a:r>
                <a:rPr lang="en-US" altLang="zh-CN" sz="1200" b="1" i="1" dirty="0" smtClean="0"/>
                <a:t>n</a:t>
              </a:r>
              <a:r>
                <a:rPr lang="en-US" altLang="zh-CN" sz="1200" b="1" dirty="0" smtClean="0"/>
                <a:t>=211)</a:t>
              </a:r>
            </a:p>
            <a:p>
              <a:pPr algn="ctr"/>
              <a:r>
                <a:rPr lang="en-US" altLang="zh-CN" sz="1200" b="1" dirty="0" smtClean="0"/>
                <a:t>RR, 0.57 </a:t>
              </a:r>
              <a:r>
                <a:rPr lang="en-US" altLang="zh-CN" sz="1200" dirty="0" smtClean="0"/>
                <a:t>(95% CI, 0.08–4.35); </a:t>
              </a:r>
              <a:r>
                <a:rPr lang="en-US" altLang="zh-CN" sz="1200" b="1" i="1" dirty="0" smtClean="0"/>
                <a:t>P </a:t>
              </a:r>
              <a:r>
                <a:rPr lang="en-US" altLang="zh-CN" sz="1200" b="1" dirty="0" smtClean="0"/>
                <a:t>= 0.59</a:t>
              </a:r>
            </a:p>
            <a:p>
              <a:pPr algn="ctr"/>
              <a:endParaRPr lang="en-US" sz="1200" b="1" dirty="0" smtClean="0"/>
            </a:p>
          </p:txBody>
        </p:sp>
        <p:sp>
          <p:nvSpPr>
            <p:cNvPr id="11" name="Rettangolo 10"/>
            <p:cNvSpPr/>
            <p:nvPr/>
          </p:nvSpPr>
          <p:spPr>
            <a:xfrm>
              <a:off x="5720856" y="3399964"/>
              <a:ext cx="2310248" cy="646331"/>
            </a:xfrm>
            <a:prstGeom prst="rect">
              <a:avLst/>
            </a:prstGeom>
          </p:spPr>
          <p:txBody>
            <a:bodyPr wrap="none">
              <a:spAutoFit/>
            </a:bodyPr>
            <a:lstStyle/>
            <a:p>
              <a:pPr algn="ctr"/>
              <a:r>
                <a:rPr lang="en-GB" sz="1200" dirty="0"/>
                <a:t>Risk </a:t>
              </a:r>
              <a:r>
                <a:rPr lang="en-GB" sz="1200" dirty="0" smtClean="0"/>
                <a:t>ratio </a:t>
              </a:r>
              <a:r>
                <a:rPr lang="en-GB" sz="1200" dirty="0"/>
                <a:t>M-H, random, </a:t>
              </a:r>
              <a:r>
                <a:rPr lang="en-GB" sz="1200" dirty="0" smtClean="0"/>
                <a:t>95%CI</a:t>
              </a:r>
            </a:p>
            <a:p>
              <a:pPr algn="ctr"/>
              <a:r>
                <a:rPr lang="en-GB" altLang="zh-CN" sz="1200" dirty="0" smtClean="0"/>
                <a:t>M-H</a:t>
              </a:r>
              <a:r>
                <a:rPr lang="zh-CN" altLang="en-US" sz="1200" dirty="0" smtClean="0"/>
                <a:t>风险率</a:t>
              </a:r>
              <a:r>
                <a:rPr lang="en-GB" altLang="zh-CN" sz="1200" dirty="0" smtClean="0"/>
                <a:t>, </a:t>
              </a:r>
              <a:r>
                <a:rPr lang="zh-CN" altLang="en-US" sz="1200" dirty="0" smtClean="0"/>
                <a:t>随机</a:t>
              </a:r>
              <a:r>
                <a:rPr lang="en-GB" altLang="zh-CN" sz="1200" dirty="0" smtClean="0"/>
                <a:t>, 95%CI</a:t>
              </a:r>
            </a:p>
            <a:p>
              <a:pPr algn="ctr"/>
              <a:endParaRPr lang="en-GB" sz="1200" dirty="0"/>
            </a:p>
          </p:txBody>
        </p:sp>
        <p:pic>
          <p:nvPicPr>
            <p:cNvPr id="12" name="Immagine 11" descr="Schermata 04-2457496 alle 23.28.21.png"/>
            <p:cNvPicPr>
              <a:picLocks noChangeAspect="1"/>
            </p:cNvPicPr>
            <p:nvPr/>
          </p:nvPicPr>
          <p:blipFill rotWithShape="1">
            <a:blip r:embed="rId5" cstate="print">
              <a:extLst>
                <a:ext uri="{28A0092B-C50C-407E-A947-70E740481C1C}">
                  <a14:useLocalDpi xmlns:a14="http://schemas.microsoft.com/office/drawing/2010/main" val="0"/>
                </a:ext>
              </a:extLst>
            </a:blip>
            <a:srcRect t="86422"/>
            <a:stretch/>
          </p:blipFill>
          <p:spPr>
            <a:xfrm>
              <a:off x="5043730" y="5730926"/>
              <a:ext cx="3665052" cy="506386"/>
            </a:xfrm>
            <a:prstGeom prst="rect">
              <a:avLst/>
            </a:prstGeom>
          </p:spPr>
        </p:pic>
      </p:grpSp>
      <p:grpSp>
        <p:nvGrpSpPr>
          <p:cNvPr id="16" name="Gruppo 15"/>
          <p:cNvGrpSpPr/>
          <p:nvPr/>
        </p:nvGrpSpPr>
        <p:grpSpPr>
          <a:xfrm>
            <a:off x="4499992" y="3212976"/>
            <a:ext cx="4536504" cy="3528392"/>
            <a:chOff x="-36512" y="3378478"/>
            <a:chExt cx="4536504" cy="3528392"/>
          </a:xfrm>
        </p:grpSpPr>
        <p:sp>
          <p:nvSpPr>
            <p:cNvPr id="18" name="Rettangolo 17"/>
            <p:cNvSpPr/>
            <p:nvPr/>
          </p:nvSpPr>
          <p:spPr>
            <a:xfrm>
              <a:off x="-36512" y="6260539"/>
              <a:ext cx="4536504" cy="646331"/>
            </a:xfrm>
            <a:prstGeom prst="rect">
              <a:avLst/>
            </a:prstGeom>
          </p:spPr>
          <p:txBody>
            <a:bodyPr wrap="square">
              <a:spAutoFit/>
            </a:bodyPr>
            <a:lstStyle/>
            <a:p>
              <a:pPr algn="ctr"/>
              <a:r>
                <a:rPr lang="en-US" altLang="zh-CN" sz="1200" b="1" dirty="0" smtClean="0"/>
                <a:t>SGA</a:t>
              </a:r>
              <a:r>
                <a:rPr lang="zh-CN" altLang="en-US" sz="1200" b="1" dirty="0" smtClean="0"/>
                <a:t>的风险</a:t>
              </a:r>
              <a:r>
                <a:rPr lang="en-US" altLang="zh-CN" sz="1200" b="1" dirty="0" smtClean="0"/>
                <a:t>: </a:t>
              </a:r>
              <a:r>
                <a:rPr lang="zh-CN" altLang="en-US" sz="1200" b="1" dirty="0" smtClean="0"/>
                <a:t>三个试验</a:t>
              </a:r>
              <a:r>
                <a:rPr lang="en-US" altLang="zh-CN" sz="1200" b="1" dirty="0" smtClean="0"/>
                <a:t> (</a:t>
              </a:r>
              <a:r>
                <a:rPr lang="en-US" altLang="zh-CN" sz="1200" b="1" i="1" dirty="0" smtClean="0"/>
                <a:t>n</a:t>
              </a:r>
              <a:r>
                <a:rPr lang="en-US" altLang="zh-CN" sz="1200" b="1" dirty="0" smtClean="0"/>
                <a:t>=337)</a:t>
              </a:r>
            </a:p>
            <a:p>
              <a:pPr algn="ctr"/>
              <a:r>
                <a:rPr lang="en-US" altLang="zh-CN" sz="1200" b="1" dirty="0" smtClean="0"/>
                <a:t>RR, 0.73 </a:t>
              </a:r>
              <a:r>
                <a:rPr lang="en-US" altLang="zh-CN" sz="1200" dirty="0" smtClean="0"/>
                <a:t>(95% CI, 0.18–2.99); </a:t>
              </a:r>
              <a:r>
                <a:rPr lang="en-US" altLang="zh-CN" sz="1200" b="1" i="1" dirty="0" smtClean="0"/>
                <a:t>P </a:t>
              </a:r>
              <a:r>
                <a:rPr lang="en-US" altLang="zh-CN" sz="1200" b="1" dirty="0" smtClean="0"/>
                <a:t>= 0.66</a:t>
              </a:r>
              <a:endParaRPr lang="en-US" altLang="zh-CN" sz="1200" b="1" kern="800" spc="-10" dirty="0" smtClean="0">
                <a:latin typeface="Arial" panose="020B0604020202020204" pitchFamily="34" charset="0"/>
                <a:cs typeface="Arial" panose="020B0604020202020204" pitchFamily="34" charset="0"/>
              </a:endParaRPr>
            </a:p>
            <a:p>
              <a:pPr algn="ctr"/>
              <a:endParaRPr lang="en-US" sz="1200" b="1" kern="800" spc="-10" dirty="0">
                <a:latin typeface="Arial" panose="020B0604020202020204" pitchFamily="34" charset="0"/>
                <a:cs typeface="Arial" panose="020B0604020202020204" pitchFamily="34" charset="0"/>
              </a:endParaRPr>
            </a:p>
          </p:txBody>
        </p:sp>
        <p:pic>
          <p:nvPicPr>
            <p:cNvPr id="19" name="Immagine 18" descr="Schermata 04-2457496 alle 23.28.21.png"/>
            <p:cNvPicPr>
              <a:picLocks noChangeAspect="1"/>
            </p:cNvPicPr>
            <p:nvPr/>
          </p:nvPicPr>
          <p:blipFill rotWithShape="1">
            <a:blip r:embed="rId5" cstate="print">
              <a:extLst>
                <a:ext uri="{28A0092B-C50C-407E-A947-70E740481C1C}">
                  <a14:useLocalDpi xmlns:a14="http://schemas.microsoft.com/office/drawing/2010/main" val="0"/>
                </a:ext>
              </a:extLst>
            </a:blip>
            <a:srcRect t="86422"/>
            <a:stretch/>
          </p:blipFill>
          <p:spPr>
            <a:xfrm>
              <a:off x="467544" y="5730926"/>
              <a:ext cx="3665052" cy="506386"/>
            </a:xfrm>
            <a:prstGeom prst="rect">
              <a:avLst/>
            </a:prstGeom>
          </p:spPr>
        </p:pic>
        <p:sp>
          <p:nvSpPr>
            <p:cNvPr id="21" name="Rettangolo 20"/>
            <p:cNvSpPr/>
            <p:nvPr/>
          </p:nvSpPr>
          <p:spPr>
            <a:xfrm>
              <a:off x="1184903" y="3378478"/>
              <a:ext cx="2310248" cy="646331"/>
            </a:xfrm>
            <a:prstGeom prst="rect">
              <a:avLst/>
            </a:prstGeom>
          </p:spPr>
          <p:txBody>
            <a:bodyPr wrap="none">
              <a:spAutoFit/>
            </a:bodyPr>
            <a:lstStyle/>
            <a:p>
              <a:pPr algn="ctr"/>
              <a:r>
                <a:rPr lang="en-GB" sz="1200" dirty="0"/>
                <a:t>Risk </a:t>
              </a:r>
              <a:r>
                <a:rPr lang="en-GB" sz="1200" dirty="0" smtClean="0"/>
                <a:t>ratio </a:t>
              </a:r>
              <a:r>
                <a:rPr lang="en-GB" sz="1200" dirty="0"/>
                <a:t>M-H, random, </a:t>
              </a:r>
              <a:r>
                <a:rPr lang="en-GB" sz="1200" dirty="0" smtClean="0"/>
                <a:t>95%CI</a:t>
              </a:r>
            </a:p>
            <a:p>
              <a:pPr algn="ctr"/>
              <a:r>
                <a:rPr lang="en-GB" altLang="zh-CN" sz="1200" dirty="0" smtClean="0"/>
                <a:t>M-H</a:t>
              </a:r>
              <a:r>
                <a:rPr lang="zh-CN" altLang="en-US" sz="1200" dirty="0" smtClean="0"/>
                <a:t>风险率</a:t>
              </a:r>
              <a:r>
                <a:rPr lang="en-GB" altLang="zh-CN" sz="1200" dirty="0" smtClean="0"/>
                <a:t>, </a:t>
              </a:r>
              <a:r>
                <a:rPr lang="zh-CN" altLang="en-US" sz="1200" dirty="0" smtClean="0"/>
                <a:t>随机</a:t>
              </a:r>
              <a:r>
                <a:rPr lang="en-GB" altLang="zh-CN" sz="1200" dirty="0" smtClean="0"/>
                <a:t>, 95%CI</a:t>
              </a:r>
            </a:p>
            <a:p>
              <a:pPr algn="ctr"/>
              <a:endParaRPr lang="en-GB" sz="1200" dirty="0"/>
            </a:p>
          </p:txBody>
        </p:sp>
      </p:grpSp>
      <p:pic>
        <p:nvPicPr>
          <p:cNvPr id="2" name="Immagine 1" descr="Schermata 04-2457496 alle 23.48.37.png"/>
          <p:cNvPicPr>
            <a:picLocks noChangeAspect="1"/>
          </p:cNvPicPr>
          <p:nvPr/>
        </p:nvPicPr>
        <p:blipFill rotWithShape="1">
          <a:blip r:embed="rId6" cstate="print">
            <a:extLst>
              <a:ext uri="{28A0092B-C50C-407E-A947-70E740481C1C}">
                <a14:useLocalDpi xmlns:a14="http://schemas.microsoft.com/office/drawing/2010/main" val="0"/>
              </a:ext>
            </a:extLst>
          </a:blip>
          <a:srcRect t="92099"/>
          <a:stretch/>
        </p:blipFill>
        <p:spPr>
          <a:xfrm>
            <a:off x="107504" y="5123629"/>
            <a:ext cx="4176588" cy="481717"/>
          </a:xfrm>
          <a:prstGeom prst="rect">
            <a:avLst/>
          </a:prstGeom>
        </p:spPr>
      </p:pic>
      <p:pic>
        <p:nvPicPr>
          <p:cNvPr id="25" name="Immagine 24" descr="Schermata 04-2457496 alle 23.48.37.png"/>
          <p:cNvPicPr>
            <a:picLocks noChangeAspect="1"/>
          </p:cNvPicPr>
          <p:nvPr/>
        </p:nvPicPr>
        <p:blipFill rotWithShape="1">
          <a:blip r:embed="rId6" cstate="print">
            <a:extLst>
              <a:ext uri="{28A0092B-C50C-407E-A947-70E740481C1C}">
                <a14:useLocalDpi xmlns:a14="http://schemas.microsoft.com/office/drawing/2010/main" val="0"/>
              </a:ext>
            </a:extLst>
          </a:blip>
          <a:srcRect b="78366"/>
          <a:stretch/>
        </p:blipFill>
        <p:spPr>
          <a:xfrm>
            <a:off x="107504" y="3809715"/>
            <a:ext cx="4176588" cy="1318960"/>
          </a:xfrm>
          <a:prstGeom prst="rect">
            <a:avLst/>
          </a:prstGeom>
        </p:spPr>
      </p:pic>
      <p:pic>
        <p:nvPicPr>
          <p:cNvPr id="4" name="Immagine 3" descr="Schermata 04-2457496 alle 23.47.34.png"/>
          <p:cNvPicPr>
            <a:picLocks noChangeAspect="1"/>
          </p:cNvPicPr>
          <p:nvPr/>
        </p:nvPicPr>
        <p:blipFill rotWithShape="1">
          <a:blip r:embed="rId7" cstate="print">
            <a:extLst>
              <a:ext uri="{28A0092B-C50C-407E-A947-70E740481C1C}">
                <a14:useLocalDpi xmlns:a14="http://schemas.microsoft.com/office/drawing/2010/main" val="0"/>
              </a:ext>
            </a:extLst>
          </a:blip>
          <a:srcRect t="89320"/>
          <a:stretch/>
        </p:blipFill>
        <p:spPr>
          <a:xfrm>
            <a:off x="4788024" y="5013176"/>
            <a:ext cx="4104455" cy="590956"/>
          </a:xfrm>
          <a:prstGeom prst="rect">
            <a:avLst/>
          </a:prstGeom>
        </p:spPr>
      </p:pic>
      <p:pic>
        <p:nvPicPr>
          <p:cNvPr id="26" name="Immagine 25" descr="Schermata 04-2457496 alle 23.47.34.png"/>
          <p:cNvPicPr>
            <a:picLocks noChangeAspect="1"/>
          </p:cNvPicPr>
          <p:nvPr/>
        </p:nvPicPr>
        <p:blipFill rotWithShape="1">
          <a:blip r:embed="rId7" cstate="print">
            <a:extLst>
              <a:ext uri="{28A0092B-C50C-407E-A947-70E740481C1C}">
                <a14:useLocalDpi xmlns:a14="http://schemas.microsoft.com/office/drawing/2010/main" val="0"/>
              </a:ext>
            </a:extLst>
          </a:blip>
          <a:srcRect b="73432"/>
          <a:stretch/>
        </p:blipFill>
        <p:spPr>
          <a:xfrm>
            <a:off x="4790669" y="3615070"/>
            <a:ext cx="4104456" cy="1470114"/>
          </a:xfrm>
          <a:prstGeom prst="rect">
            <a:avLst/>
          </a:prstGeom>
        </p:spPr>
      </p:pic>
      <p:cxnSp>
        <p:nvCxnSpPr>
          <p:cNvPr id="27" name="Connettore 1 26"/>
          <p:cNvCxnSpPr/>
          <p:nvPr/>
        </p:nvCxnSpPr>
        <p:spPr bwMode="auto">
          <a:xfrm>
            <a:off x="6732240" y="3573016"/>
            <a:ext cx="0" cy="1735009"/>
          </a:xfrm>
          <a:prstGeom prst="line">
            <a:avLst/>
          </a:prstGeom>
          <a:solidFill>
            <a:schemeClr val="accent1"/>
          </a:solidFill>
          <a:ln w="12700" cap="flat" cmpd="sng" algn="ctr">
            <a:solidFill>
              <a:srgbClr val="FF0000"/>
            </a:solidFill>
            <a:prstDash val="solid"/>
            <a:round/>
            <a:headEnd type="none" w="med" len="med"/>
            <a:tailEnd type="none" w="med" len="med"/>
          </a:ln>
          <a:effectLst/>
        </p:spPr>
      </p:cxnSp>
      <p:sp>
        <p:nvSpPr>
          <p:cNvPr id="28" name="Freccia sinistra 27"/>
          <p:cNvSpPr/>
          <p:nvPr/>
        </p:nvSpPr>
        <p:spPr bwMode="auto">
          <a:xfrm rot="12568520">
            <a:off x="5224230" y="4424358"/>
            <a:ext cx="936104" cy="229339"/>
          </a:xfrm>
          <a:prstGeom prst="leftArrow">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charset="0"/>
              <a:cs typeface="Arial" charset="0"/>
            </a:endParaRPr>
          </a:p>
        </p:txBody>
      </p:sp>
      <p:cxnSp>
        <p:nvCxnSpPr>
          <p:cNvPr id="29" name="Connettore 1 28"/>
          <p:cNvCxnSpPr/>
          <p:nvPr/>
        </p:nvCxnSpPr>
        <p:spPr bwMode="auto">
          <a:xfrm>
            <a:off x="1941570" y="3795622"/>
            <a:ext cx="0" cy="1577281"/>
          </a:xfrm>
          <a:prstGeom prst="line">
            <a:avLst/>
          </a:prstGeom>
          <a:solidFill>
            <a:schemeClr val="accent1"/>
          </a:solidFill>
          <a:ln w="12700" cap="flat" cmpd="sng" algn="ctr">
            <a:solidFill>
              <a:srgbClr val="FF0000"/>
            </a:solidFill>
            <a:prstDash val="solid"/>
            <a:round/>
            <a:headEnd type="none" w="med" len="med"/>
            <a:tailEnd type="none" w="med" len="med"/>
          </a:ln>
          <a:effectLst/>
        </p:spPr>
      </p:cxnSp>
      <p:sp>
        <p:nvSpPr>
          <p:cNvPr id="30" name="Freccia sinistra 29"/>
          <p:cNvSpPr/>
          <p:nvPr/>
        </p:nvSpPr>
        <p:spPr bwMode="auto">
          <a:xfrm rot="12568520">
            <a:off x="255678" y="4496366"/>
            <a:ext cx="936104" cy="229339"/>
          </a:xfrm>
          <a:prstGeom prst="leftArrow">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41710658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18" name="Group 2"/>
          <p:cNvGrpSpPr>
            <a:grpSpLocks/>
          </p:cNvGrpSpPr>
          <p:nvPr/>
        </p:nvGrpSpPr>
        <p:grpSpPr bwMode="auto">
          <a:xfrm>
            <a:off x="0" y="-15875"/>
            <a:ext cx="9144000" cy="923925"/>
            <a:chOff x="0" y="3755"/>
            <a:chExt cx="5760" cy="582"/>
          </a:xfrm>
        </p:grpSpPr>
        <p:pic>
          <p:nvPicPr>
            <p:cNvPr id="9222"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3"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Text Box 27"/>
          <p:cNvSpPr txBox="1">
            <a:spLocks noChangeArrowheads="1"/>
          </p:cNvSpPr>
          <p:nvPr/>
        </p:nvSpPr>
        <p:spPr bwMode="auto">
          <a:xfrm>
            <a:off x="2195736" y="1887215"/>
            <a:ext cx="4680520" cy="461665"/>
          </a:xfrm>
          <a:prstGeom prst="rect">
            <a:avLst/>
          </a:prstGeom>
          <a:solidFill>
            <a:srgbClr val="EADEE7"/>
          </a:solidFill>
          <a:ln w="28575" algn="ctr">
            <a:solidFill>
              <a:srgbClr val="445895"/>
            </a:solidFill>
            <a:miter lim="800000"/>
            <a:headEnd/>
            <a:tailEnd/>
          </a:ln>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zh-CN" altLang="en-US" sz="2400" b="1" dirty="0" smtClean="0"/>
              <a:t>结果</a:t>
            </a:r>
            <a:endParaRPr lang="en-GB" altLang="en-US" sz="2400" b="1" dirty="0"/>
          </a:p>
        </p:txBody>
      </p:sp>
      <p:sp>
        <p:nvSpPr>
          <p:cNvPr id="17" name="Text Box 5"/>
          <p:cNvSpPr txBox="1">
            <a:spLocks noChangeArrowheads="1"/>
          </p:cNvSpPr>
          <p:nvPr/>
        </p:nvSpPr>
        <p:spPr bwMode="auto">
          <a:xfrm>
            <a:off x="78804" y="983050"/>
            <a:ext cx="9029700" cy="861774"/>
          </a:xfrm>
          <a:prstGeom prst="rect">
            <a:avLst/>
          </a:prstGeom>
          <a:solidFill>
            <a:srgbClr val="ED1B20"/>
          </a:solidFill>
          <a:ln>
            <a:noFill/>
          </a:ln>
          <a:extLst/>
        </p:spPr>
        <p:txBody>
          <a:bodyPr>
            <a:spAutoFit/>
          </a:bodyPr>
          <a:lstStyle/>
          <a:p>
            <a:pPr algn="ctr" eaLnBrk="1" fontAlgn="auto" hangingPunct="1">
              <a:spcBef>
                <a:spcPts val="0"/>
              </a:spcBef>
              <a:spcAft>
                <a:spcPts val="0"/>
              </a:spcAft>
              <a:defRPr/>
            </a:pPr>
            <a:r>
              <a:rPr lang="en-US" b="1" kern="0" dirty="0">
                <a:solidFill>
                  <a:srgbClr val="FFFFFF"/>
                </a:solidFill>
                <a:latin typeface="Arial"/>
              </a:rPr>
              <a:t>Prevention of pre-</a:t>
            </a:r>
            <a:r>
              <a:rPr lang="en-US" b="1" kern="0" dirty="0" err="1">
                <a:solidFill>
                  <a:srgbClr val="FFFFFF"/>
                </a:solidFill>
                <a:latin typeface="Arial"/>
              </a:rPr>
              <a:t>eclampsia</a:t>
            </a:r>
            <a:r>
              <a:rPr lang="en-US" b="1" kern="0" dirty="0">
                <a:solidFill>
                  <a:srgbClr val="FFFFFF"/>
                </a:solidFill>
                <a:latin typeface="Arial"/>
              </a:rPr>
              <a:t> by low-molecular-weight</a:t>
            </a:r>
          </a:p>
          <a:p>
            <a:pPr algn="ctr" eaLnBrk="1" fontAlgn="auto" hangingPunct="1">
              <a:spcBef>
                <a:spcPts val="0"/>
              </a:spcBef>
              <a:spcAft>
                <a:spcPts val="0"/>
              </a:spcAft>
              <a:defRPr/>
            </a:pPr>
            <a:r>
              <a:rPr lang="en-US" b="1" kern="0" dirty="0">
                <a:solidFill>
                  <a:srgbClr val="FFFFFF"/>
                </a:solidFill>
                <a:latin typeface="Arial"/>
              </a:rPr>
              <a:t>heparin in addition to aspirin: a meta-analysis</a:t>
            </a:r>
          </a:p>
          <a:p>
            <a:pPr algn="ctr" eaLnBrk="1" fontAlgn="auto" hangingPunct="1">
              <a:spcBef>
                <a:spcPts val="0"/>
              </a:spcBef>
              <a:spcAft>
                <a:spcPts val="0"/>
              </a:spcAft>
              <a:defRPr/>
            </a:pPr>
            <a:r>
              <a:rPr lang="it-IT" sz="1400" i="1" kern="0" dirty="0" err="1" smtClean="0">
                <a:solidFill>
                  <a:srgbClr val="FFFFFF"/>
                </a:solidFill>
                <a:latin typeface="Arial"/>
              </a:rPr>
              <a:t>Roberge</a:t>
            </a:r>
            <a:r>
              <a:rPr lang="en-GB" sz="1400" i="1" kern="0" dirty="0" smtClean="0">
                <a:solidFill>
                  <a:srgbClr val="FFFFFF"/>
                </a:solidFill>
                <a:latin typeface="Arial"/>
              </a:rPr>
              <a:t> </a:t>
            </a:r>
            <a:r>
              <a:rPr lang="en-GB" sz="1400" i="1" kern="0" dirty="0">
                <a:solidFill>
                  <a:srgbClr val="FFFFFF"/>
                </a:solidFill>
                <a:latin typeface="Arial"/>
              </a:rPr>
              <a:t>et al., UOG </a:t>
            </a:r>
            <a:r>
              <a:rPr lang="en-GB" sz="1400" i="1" kern="0" dirty="0" smtClean="0">
                <a:solidFill>
                  <a:srgbClr val="FFFFFF"/>
                </a:solidFill>
                <a:latin typeface="Arial"/>
              </a:rPr>
              <a:t>2016</a:t>
            </a:r>
            <a:endParaRPr lang="en-GB" sz="1400" i="1" kern="0" dirty="0">
              <a:solidFill>
                <a:srgbClr val="FFFFFF"/>
              </a:solidFill>
              <a:latin typeface="Arial"/>
            </a:endParaRPr>
          </a:p>
        </p:txBody>
      </p:sp>
      <p:sp>
        <p:nvSpPr>
          <p:cNvPr id="20" name="Rettangolo 19"/>
          <p:cNvSpPr/>
          <p:nvPr/>
        </p:nvSpPr>
        <p:spPr>
          <a:xfrm>
            <a:off x="1822016" y="2708920"/>
            <a:ext cx="6321884" cy="2800767"/>
          </a:xfrm>
          <a:prstGeom prst="rect">
            <a:avLst/>
          </a:prstGeom>
        </p:spPr>
        <p:txBody>
          <a:bodyPr wrap="square">
            <a:spAutoFit/>
          </a:bodyPr>
          <a:lstStyle/>
          <a:p>
            <a:pPr>
              <a:lnSpc>
                <a:spcPct val="110000"/>
              </a:lnSpc>
            </a:pPr>
            <a:r>
              <a:rPr lang="zh-CN" altLang="en-US" sz="2000" dirty="0" smtClean="0"/>
              <a:t>有</a:t>
            </a:r>
            <a:r>
              <a:rPr lang="pl-PL" altLang="zh-CN" sz="2000" dirty="0" smtClean="0"/>
              <a:t>PE</a:t>
            </a:r>
            <a:r>
              <a:rPr lang="zh-CN" altLang="en-US" sz="2000" dirty="0" smtClean="0"/>
              <a:t>病史的女性</a:t>
            </a:r>
            <a:r>
              <a:rPr lang="en-GB" altLang="zh-CN" sz="2000" dirty="0" smtClean="0"/>
              <a:t>,</a:t>
            </a:r>
            <a:r>
              <a:rPr lang="pl-PL" altLang="zh-CN" sz="2000" dirty="0" smtClean="0"/>
              <a:t> </a:t>
            </a:r>
            <a:r>
              <a:rPr lang="en-US" altLang="zh-CN" sz="2000" dirty="0" smtClean="0"/>
              <a:t>LMWH </a:t>
            </a:r>
            <a:r>
              <a:rPr lang="zh-CN" altLang="en-US" sz="2000" dirty="0" smtClean="0"/>
              <a:t>和低剂量阿司匹林：</a:t>
            </a:r>
            <a:endParaRPr lang="en-US" sz="2000" dirty="0" smtClean="0"/>
          </a:p>
          <a:p>
            <a:pPr marL="342900" indent="-342900">
              <a:lnSpc>
                <a:spcPct val="110000"/>
              </a:lnSpc>
              <a:buFont typeface="Arial"/>
              <a:buChar char="•"/>
            </a:pPr>
            <a:r>
              <a:rPr lang="zh-CN" altLang="en-US" sz="2000" dirty="0" smtClean="0"/>
              <a:t>显示出在早发型</a:t>
            </a:r>
            <a:r>
              <a:rPr lang="en-US" altLang="zh-CN" sz="2000" dirty="0" smtClean="0"/>
              <a:t>PE</a:t>
            </a:r>
            <a:r>
              <a:rPr lang="zh-CN" altLang="en-US" sz="2000" dirty="0" smtClean="0"/>
              <a:t>的降低的趋势：</a:t>
            </a:r>
            <a:endParaRPr lang="en-US" sz="2000" b="1" dirty="0" smtClean="0"/>
          </a:p>
          <a:p>
            <a:pPr marL="800100" lvl="1" indent="-342900">
              <a:lnSpc>
                <a:spcPct val="110000"/>
              </a:lnSpc>
              <a:buFont typeface="Wingdings" panose="05000000000000000000" pitchFamily="2" charset="2"/>
              <a:buChar char="Ø"/>
            </a:pPr>
            <a:r>
              <a:rPr lang="zh-CN" altLang="en-US" sz="2000" dirty="0" smtClean="0"/>
              <a:t>两个试验</a:t>
            </a:r>
            <a:r>
              <a:rPr lang="en-US" altLang="zh-CN" sz="2000" dirty="0" smtClean="0"/>
              <a:t>(</a:t>
            </a:r>
            <a:r>
              <a:rPr lang="en-US" altLang="zh-CN" sz="2000" i="1" dirty="0" smtClean="0"/>
              <a:t>n</a:t>
            </a:r>
            <a:r>
              <a:rPr lang="en-US" altLang="zh-CN" sz="2000" dirty="0" smtClean="0"/>
              <a:t>=155)</a:t>
            </a:r>
          </a:p>
          <a:p>
            <a:pPr marL="800100" lvl="1" indent="-342900">
              <a:lnSpc>
                <a:spcPct val="110000"/>
              </a:lnSpc>
              <a:buFont typeface="Wingdings" panose="05000000000000000000" pitchFamily="2" charset="2"/>
              <a:buChar char="Ø"/>
            </a:pPr>
            <a:r>
              <a:rPr lang="en-US" altLang="zh-CN" sz="2000" dirty="0" smtClean="0"/>
              <a:t>RR, 0.14 (95% CI, 0.02–1.10); </a:t>
            </a:r>
            <a:r>
              <a:rPr lang="en-US" altLang="zh-CN" sz="2000" i="1" dirty="0" smtClean="0"/>
              <a:t>P</a:t>
            </a:r>
            <a:r>
              <a:rPr lang="en-US" altLang="zh-CN" sz="2000" dirty="0" smtClean="0"/>
              <a:t>=0.06</a:t>
            </a:r>
            <a:endParaRPr lang="en-US" sz="2000" dirty="0"/>
          </a:p>
          <a:p>
            <a:pPr marL="342900" indent="-342900">
              <a:lnSpc>
                <a:spcPct val="110000"/>
              </a:lnSpc>
              <a:buFont typeface="Arial"/>
              <a:buChar char="•"/>
            </a:pPr>
            <a:r>
              <a:rPr lang="zh-CN" altLang="en-US" sz="2000" b="1" dirty="0" smtClean="0"/>
              <a:t>但不在晚发型</a:t>
            </a:r>
            <a:r>
              <a:rPr lang="en-US" altLang="zh-CN" sz="2000" dirty="0" smtClean="0"/>
              <a:t>PE</a:t>
            </a:r>
            <a:r>
              <a:rPr lang="pl-PL" altLang="zh-CN" sz="2000" b="1" dirty="0" smtClean="0"/>
              <a:t>: </a:t>
            </a:r>
            <a:endParaRPr lang="en-GB" sz="2000" b="1" dirty="0" smtClean="0"/>
          </a:p>
          <a:p>
            <a:pPr marL="914400" lvl="1" indent="-457200">
              <a:lnSpc>
                <a:spcPct val="110000"/>
              </a:lnSpc>
              <a:buFont typeface="Wingdings" panose="05000000000000000000" pitchFamily="2" charset="2"/>
              <a:buChar char="Ø"/>
            </a:pPr>
            <a:r>
              <a:rPr lang="zh-CN" altLang="en-US" sz="2000" dirty="0" smtClean="0"/>
              <a:t>两个试验</a:t>
            </a:r>
            <a:r>
              <a:rPr lang="pl-PL" altLang="zh-CN" sz="2000" dirty="0" smtClean="0"/>
              <a:t> (</a:t>
            </a:r>
            <a:r>
              <a:rPr lang="pl-PL" altLang="zh-CN" sz="2000" i="1" dirty="0" smtClean="0"/>
              <a:t>n</a:t>
            </a:r>
            <a:r>
              <a:rPr lang="pl-PL" altLang="zh-CN" sz="2000" dirty="0" smtClean="0"/>
              <a:t>=155)</a:t>
            </a:r>
            <a:endParaRPr lang="en-GB" sz="2000" dirty="0"/>
          </a:p>
          <a:p>
            <a:pPr marL="914400" lvl="1" indent="-457200">
              <a:lnSpc>
                <a:spcPct val="110000"/>
              </a:lnSpc>
              <a:buFont typeface="Wingdings" panose="05000000000000000000" pitchFamily="2" charset="2"/>
              <a:buChar char="Ø"/>
            </a:pPr>
            <a:r>
              <a:rPr lang="en-GB" altLang="zh-CN" sz="2000" dirty="0" smtClean="0"/>
              <a:t>R</a:t>
            </a:r>
            <a:r>
              <a:rPr lang="pl-PL" altLang="zh-CN" sz="2000" dirty="0" smtClean="0"/>
              <a:t>R, 1.20 (95% CI, 0.53–2.72); </a:t>
            </a:r>
            <a:r>
              <a:rPr lang="pl-PL" altLang="zh-CN" sz="2000" i="1" dirty="0" smtClean="0"/>
              <a:t>P</a:t>
            </a:r>
            <a:r>
              <a:rPr lang="pl-PL" altLang="zh-CN" sz="2000" dirty="0" smtClean="0"/>
              <a:t>=0.65</a:t>
            </a:r>
            <a:endParaRPr lang="en-US" altLang="zh-CN" sz="2000" kern="800" spc="-10" dirty="0" smtClean="0">
              <a:latin typeface="Arial" panose="020B0604020202020204" pitchFamily="34" charset="0"/>
              <a:cs typeface="Arial" panose="020B0604020202020204" pitchFamily="34" charset="0"/>
            </a:endParaRPr>
          </a:p>
          <a:p>
            <a:pPr marL="914400" lvl="1" indent="-457200">
              <a:lnSpc>
                <a:spcPct val="110000"/>
              </a:lnSpc>
              <a:buFont typeface="Wingdings" panose="05000000000000000000" pitchFamily="2" charset="2"/>
              <a:buChar char="Ø"/>
            </a:pPr>
            <a:endParaRPr lang="en-US" sz="2000" kern="800" spc="-1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10658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a:grpSpLocks/>
          </p:cNvGrpSpPr>
          <p:nvPr/>
        </p:nvGrpSpPr>
        <p:grpSpPr bwMode="auto">
          <a:xfrm>
            <a:off x="0" y="-15875"/>
            <a:ext cx="9144000" cy="923925"/>
            <a:chOff x="0" y="3755"/>
            <a:chExt cx="5760" cy="582"/>
          </a:xfrm>
        </p:grpSpPr>
        <p:pic>
          <p:nvPicPr>
            <p:cNvPr id="12294"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5"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2291" name="Rectangle 7"/>
          <p:cNvSpPr>
            <a:spLocks noChangeArrowheads="1"/>
          </p:cNvSpPr>
          <p:nvPr/>
        </p:nvSpPr>
        <p:spPr bwMode="auto">
          <a:xfrm>
            <a:off x="4151052" y="1916832"/>
            <a:ext cx="84189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zh-CN" altLang="en-US" sz="1800" b="1" dirty="0" smtClean="0">
                <a:solidFill>
                  <a:srgbClr val="000000"/>
                </a:solidFill>
              </a:rPr>
              <a:t>结   论</a:t>
            </a:r>
            <a:endParaRPr lang="en-GB" altLang="en-US" sz="1800" b="1" dirty="0">
              <a:solidFill>
                <a:srgbClr val="000000"/>
              </a:solidFill>
            </a:endParaRPr>
          </a:p>
        </p:txBody>
      </p:sp>
      <p:sp>
        <p:nvSpPr>
          <p:cNvPr id="2" name="Rettangolo 1"/>
          <p:cNvSpPr/>
          <p:nvPr/>
        </p:nvSpPr>
        <p:spPr>
          <a:xfrm>
            <a:off x="1785918" y="2477888"/>
            <a:ext cx="6072230" cy="3046988"/>
          </a:xfrm>
          <a:prstGeom prst="rect">
            <a:avLst/>
          </a:prstGeom>
        </p:spPr>
        <p:txBody>
          <a:bodyPr wrap="square">
            <a:spAutoFit/>
          </a:bodyPr>
          <a:lstStyle/>
          <a:p>
            <a:pPr marL="342900" indent="-342900" algn="just">
              <a:lnSpc>
                <a:spcPct val="150000"/>
              </a:lnSpc>
              <a:buFont typeface="Arial"/>
              <a:buChar char="•"/>
            </a:pPr>
            <a:r>
              <a:rPr lang="zh-CN" altLang="en-US" sz="1600" dirty="0" smtClean="0"/>
              <a:t>基于有限的证据，</a:t>
            </a:r>
            <a:r>
              <a:rPr lang="en-US" altLang="zh-CN" sz="1600" dirty="0" smtClean="0"/>
              <a:t>LMWH</a:t>
            </a:r>
            <a:r>
              <a:rPr lang="zh-CN" altLang="en-US" sz="1600" dirty="0" smtClean="0"/>
              <a:t>和低剂量阿司匹林联合治疗在早期妊娠开始可能降低有</a:t>
            </a:r>
            <a:r>
              <a:rPr lang="en-US" altLang="zh-CN" sz="1600" dirty="0" smtClean="0"/>
              <a:t>PE</a:t>
            </a:r>
            <a:r>
              <a:rPr lang="zh-CN" altLang="en-US" sz="1600" dirty="0" smtClean="0"/>
              <a:t>病史的女性的</a:t>
            </a:r>
            <a:r>
              <a:rPr lang="en-US" altLang="zh-CN" sz="1600" dirty="0" smtClean="0"/>
              <a:t>PE</a:t>
            </a:r>
            <a:r>
              <a:rPr lang="zh-CN" altLang="en-US" sz="1600" dirty="0" smtClean="0"/>
              <a:t>和</a:t>
            </a:r>
            <a:r>
              <a:rPr lang="en-US" altLang="zh-CN" sz="1600" dirty="0" smtClean="0"/>
              <a:t>SGA</a:t>
            </a:r>
            <a:r>
              <a:rPr lang="zh-CN" altLang="en-US" sz="1600" dirty="0" smtClean="0"/>
              <a:t>的发生率。</a:t>
            </a:r>
            <a:endParaRPr lang="en-GB" altLang="zh-CN" sz="1600" dirty="0" smtClean="0"/>
          </a:p>
          <a:p>
            <a:pPr marL="342900" indent="-342900" algn="just">
              <a:lnSpc>
                <a:spcPct val="150000"/>
              </a:lnSpc>
              <a:buFont typeface="Arial"/>
              <a:buChar char="•"/>
            </a:pPr>
            <a:r>
              <a:rPr lang="zh-CN" altLang="en-US" sz="1600" dirty="0" smtClean="0"/>
              <a:t>这个观察应该基于良好实施前瞻性试验而不是一个直接临床应用的建议。</a:t>
            </a:r>
            <a:endParaRPr lang="en-GB" altLang="zh-CN" sz="1600" dirty="0" smtClean="0"/>
          </a:p>
          <a:p>
            <a:pPr marL="342900" indent="-342900" algn="just">
              <a:lnSpc>
                <a:spcPct val="150000"/>
              </a:lnSpc>
              <a:buFont typeface="Arial"/>
              <a:buChar char="•"/>
            </a:pPr>
            <a:r>
              <a:rPr lang="zh-CN" altLang="en-US" sz="1600" dirty="0" smtClean="0"/>
              <a:t>在有复发性流产的女性，增加</a:t>
            </a:r>
            <a:r>
              <a:rPr lang="en-US" altLang="zh-CN" sz="1600" dirty="0" smtClean="0"/>
              <a:t>LMWH</a:t>
            </a:r>
            <a:r>
              <a:rPr lang="zh-CN" altLang="en-US" sz="1600" dirty="0" smtClean="0"/>
              <a:t>相比较于单用低剂量阿司匹林并没有好处。</a:t>
            </a:r>
            <a:endParaRPr lang="en-GB" altLang="zh-CN" sz="1600" dirty="0" smtClean="0"/>
          </a:p>
          <a:p>
            <a:pPr marL="342900" indent="-342900" algn="just">
              <a:lnSpc>
                <a:spcPct val="150000"/>
              </a:lnSpc>
              <a:buFont typeface="Arial"/>
              <a:buChar char="•"/>
            </a:pPr>
            <a:r>
              <a:rPr lang="zh-CN" altLang="en-US" sz="1600" dirty="0" smtClean="0"/>
              <a:t>在高风险妊娠中，预防性使用</a:t>
            </a:r>
            <a:r>
              <a:rPr lang="en-US" altLang="zh-CN" sz="1600" dirty="0" smtClean="0"/>
              <a:t>LMWH</a:t>
            </a:r>
            <a:r>
              <a:rPr lang="zh-CN" altLang="en-US" sz="1600" dirty="0" smtClean="0"/>
              <a:t>在当只有低剂量阿司匹林治疗的情况下，在降低不良妊娠结局是有益的。</a:t>
            </a:r>
            <a:endParaRPr lang="en-GB" sz="1600" dirty="0"/>
          </a:p>
        </p:txBody>
      </p:sp>
      <p:sp>
        <p:nvSpPr>
          <p:cNvPr id="9" name="Text Box 5"/>
          <p:cNvSpPr txBox="1">
            <a:spLocks noChangeArrowheads="1"/>
          </p:cNvSpPr>
          <p:nvPr/>
        </p:nvSpPr>
        <p:spPr bwMode="auto">
          <a:xfrm>
            <a:off x="78804" y="983050"/>
            <a:ext cx="9029700" cy="861774"/>
          </a:xfrm>
          <a:prstGeom prst="rect">
            <a:avLst/>
          </a:prstGeom>
          <a:solidFill>
            <a:srgbClr val="ED1B20"/>
          </a:solidFill>
          <a:ln>
            <a:noFill/>
          </a:ln>
          <a:extLst/>
        </p:spPr>
        <p:txBody>
          <a:bodyPr>
            <a:spAutoFit/>
          </a:bodyPr>
          <a:lstStyle/>
          <a:p>
            <a:pPr algn="ctr" eaLnBrk="1" fontAlgn="auto" hangingPunct="1">
              <a:spcBef>
                <a:spcPts val="0"/>
              </a:spcBef>
              <a:spcAft>
                <a:spcPts val="0"/>
              </a:spcAft>
              <a:defRPr/>
            </a:pPr>
            <a:r>
              <a:rPr lang="en-US" b="1" kern="0" dirty="0">
                <a:solidFill>
                  <a:srgbClr val="FFFFFF"/>
                </a:solidFill>
                <a:latin typeface="Arial"/>
              </a:rPr>
              <a:t>Prevention of pre-</a:t>
            </a:r>
            <a:r>
              <a:rPr lang="en-US" b="1" kern="0" dirty="0" err="1">
                <a:solidFill>
                  <a:srgbClr val="FFFFFF"/>
                </a:solidFill>
                <a:latin typeface="Arial"/>
              </a:rPr>
              <a:t>eclampsia</a:t>
            </a:r>
            <a:r>
              <a:rPr lang="en-US" b="1" kern="0" dirty="0">
                <a:solidFill>
                  <a:srgbClr val="FFFFFF"/>
                </a:solidFill>
                <a:latin typeface="Arial"/>
              </a:rPr>
              <a:t> by low-molecular-weight</a:t>
            </a:r>
          </a:p>
          <a:p>
            <a:pPr algn="ctr" eaLnBrk="1" fontAlgn="auto" hangingPunct="1">
              <a:spcBef>
                <a:spcPts val="0"/>
              </a:spcBef>
              <a:spcAft>
                <a:spcPts val="0"/>
              </a:spcAft>
              <a:defRPr/>
            </a:pPr>
            <a:r>
              <a:rPr lang="en-US" b="1" kern="0" dirty="0">
                <a:solidFill>
                  <a:srgbClr val="FFFFFF"/>
                </a:solidFill>
                <a:latin typeface="Arial"/>
              </a:rPr>
              <a:t>heparin in addition to aspirin: a meta-analysis</a:t>
            </a:r>
          </a:p>
          <a:p>
            <a:pPr algn="ctr" eaLnBrk="1" fontAlgn="auto" hangingPunct="1">
              <a:spcBef>
                <a:spcPts val="0"/>
              </a:spcBef>
              <a:spcAft>
                <a:spcPts val="0"/>
              </a:spcAft>
              <a:defRPr/>
            </a:pPr>
            <a:r>
              <a:rPr lang="it-IT" sz="1400" i="1" kern="0" dirty="0" err="1" smtClean="0">
                <a:solidFill>
                  <a:srgbClr val="FFFFFF"/>
                </a:solidFill>
                <a:latin typeface="Arial"/>
              </a:rPr>
              <a:t>Roberge</a:t>
            </a:r>
            <a:r>
              <a:rPr lang="en-GB" sz="1400" i="1" kern="0" dirty="0" smtClean="0">
                <a:solidFill>
                  <a:srgbClr val="FFFFFF"/>
                </a:solidFill>
                <a:latin typeface="Arial"/>
              </a:rPr>
              <a:t> </a:t>
            </a:r>
            <a:r>
              <a:rPr lang="en-GB" sz="1400" i="1" kern="0" dirty="0">
                <a:solidFill>
                  <a:srgbClr val="FFFFFF"/>
                </a:solidFill>
                <a:latin typeface="Arial"/>
              </a:rPr>
              <a:t>et al., UOG </a:t>
            </a:r>
            <a:r>
              <a:rPr lang="en-GB" sz="1400" i="1" kern="0" dirty="0" smtClean="0">
                <a:solidFill>
                  <a:srgbClr val="FFFFFF"/>
                </a:solidFill>
                <a:latin typeface="Arial"/>
              </a:rPr>
              <a:t>2016</a:t>
            </a:r>
            <a:endParaRPr lang="en-GB" sz="1400" i="1" kern="0" dirty="0">
              <a:solidFill>
                <a:srgbClr val="FFFFFF"/>
              </a:solidFill>
              <a:latin typeface="Aria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2"/>
          <p:cNvGrpSpPr>
            <a:grpSpLocks/>
          </p:cNvGrpSpPr>
          <p:nvPr/>
        </p:nvGrpSpPr>
        <p:grpSpPr bwMode="auto">
          <a:xfrm>
            <a:off x="0" y="-15875"/>
            <a:ext cx="9144000" cy="923925"/>
            <a:chOff x="0" y="3755"/>
            <a:chExt cx="5760" cy="582"/>
          </a:xfrm>
        </p:grpSpPr>
        <p:pic>
          <p:nvPicPr>
            <p:cNvPr id="13320"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1"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316" name="Text Box 27"/>
          <p:cNvSpPr txBox="1">
            <a:spLocks noChangeArrowheads="1"/>
          </p:cNvSpPr>
          <p:nvPr/>
        </p:nvSpPr>
        <p:spPr bwMode="auto">
          <a:xfrm>
            <a:off x="2322165" y="2031231"/>
            <a:ext cx="4410075" cy="369332"/>
          </a:xfrm>
          <a:prstGeom prst="rect">
            <a:avLst/>
          </a:prstGeom>
          <a:solidFill>
            <a:srgbClr val="EADEE7"/>
          </a:solidFill>
          <a:ln w="28575" algn="ctr">
            <a:solidFill>
              <a:srgbClr val="445895"/>
            </a:solidFill>
            <a:miter lim="800000"/>
            <a:headEnd/>
            <a:tailEnd/>
          </a:ln>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zh-CN" altLang="en-US" sz="1800" b="1" dirty="0" smtClean="0"/>
              <a:t>优点</a:t>
            </a:r>
            <a:endParaRPr lang="en-GB" altLang="en-US" sz="1800" b="1" dirty="0"/>
          </a:p>
        </p:txBody>
      </p:sp>
      <p:sp>
        <p:nvSpPr>
          <p:cNvPr id="10" name="Rettangolo 9"/>
          <p:cNvSpPr/>
          <p:nvPr/>
        </p:nvSpPr>
        <p:spPr>
          <a:xfrm>
            <a:off x="251520" y="2636912"/>
            <a:ext cx="8784976" cy="584775"/>
          </a:xfrm>
          <a:prstGeom prst="rect">
            <a:avLst/>
          </a:prstGeom>
        </p:spPr>
        <p:txBody>
          <a:bodyPr wrap="square">
            <a:spAutoFit/>
          </a:bodyPr>
          <a:lstStyle/>
          <a:p>
            <a:pPr algn="just" eaLnBrk="1" fontAlgn="auto" hangingPunct="1">
              <a:spcBef>
                <a:spcPct val="50000"/>
              </a:spcBef>
              <a:spcAft>
                <a:spcPts val="0"/>
              </a:spcAft>
              <a:defRPr/>
            </a:pPr>
            <a:r>
              <a:rPr lang="zh-CN" altLang="en-US" sz="1600" kern="0" spc="-10" dirty="0" smtClean="0">
                <a:solidFill>
                  <a:sysClr val="windowText" lastClr="000000"/>
                </a:solidFill>
                <a:latin typeface="Arial"/>
              </a:rPr>
              <a:t>这是第一个评估有</a:t>
            </a:r>
            <a:r>
              <a:rPr lang="en-US" altLang="zh-CN" sz="1600" kern="0" spc="-10" dirty="0" smtClean="0">
                <a:solidFill>
                  <a:sysClr val="windowText" lastClr="000000"/>
                </a:solidFill>
                <a:latin typeface="Arial"/>
              </a:rPr>
              <a:t>PE</a:t>
            </a:r>
            <a:r>
              <a:rPr lang="zh-CN" altLang="en-US" sz="1600" kern="0" spc="-10" dirty="0" smtClean="0">
                <a:solidFill>
                  <a:sysClr val="windowText" lastClr="000000"/>
                </a:solidFill>
                <a:latin typeface="Arial"/>
              </a:rPr>
              <a:t>和</a:t>
            </a:r>
            <a:r>
              <a:rPr lang="en-US" altLang="zh-CN" sz="1600" kern="0" spc="-10" dirty="0" smtClean="0">
                <a:solidFill>
                  <a:sysClr val="windowText" lastClr="000000"/>
                </a:solidFill>
                <a:latin typeface="Arial"/>
              </a:rPr>
              <a:t>SGA</a:t>
            </a:r>
            <a:r>
              <a:rPr lang="zh-CN" altLang="en-US" sz="1600" kern="0" spc="-10" dirty="0" smtClean="0">
                <a:solidFill>
                  <a:sysClr val="windowText" lastClr="000000"/>
                </a:solidFill>
                <a:latin typeface="Arial"/>
              </a:rPr>
              <a:t>高风险的妊娠中，在≤</a:t>
            </a:r>
            <a:r>
              <a:rPr lang="en-US" altLang="zh-CN" sz="1600" kern="0" spc="-10" dirty="0" smtClean="0">
                <a:solidFill>
                  <a:sysClr val="windowText" lastClr="000000"/>
                </a:solidFill>
                <a:latin typeface="Arial"/>
              </a:rPr>
              <a:t>16</a:t>
            </a:r>
            <a:r>
              <a:rPr lang="zh-CN" altLang="en-US" sz="1600" kern="0" spc="-10" dirty="0" smtClean="0">
                <a:solidFill>
                  <a:sysClr val="windowText" lastClr="000000"/>
                </a:solidFill>
                <a:latin typeface="Arial"/>
              </a:rPr>
              <a:t>孕周使用阿司匹林联合</a:t>
            </a:r>
            <a:r>
              <a:rPr lang="en-US" altLang="zh-CN" sz="1600" kern="0" spc="-10" dirty="0" smtClean="0">
                <a:solidFill>
                  <a:sysClr val="windowText" lastClr="000000"/>
                </a:solidFill>
                <a:latin typeface="Arial"/>
              </a:rPr>
              <a:t>LMWH</a:t>
            </a:r>
            <a:r>
              <a:rPr lang="zh-CN" altLang="en-US" sz="1600" kern="0" spc="-10" dirty="0" smtClean="0">
                <a:solidFill>
                  <a:sysClr val="windowText" lastClr="000000"/>
                </a:solidFill>
                <a:latin typeface="Arial"/>
              </a:rPr>
              <a:t>治疗的效果的荟萃分析。</a:t>
            </a:r>
            <a:endParaRPr lang="en-GB" sz="1600" kern="0" spc="-10" dirty="0">
              <a:solidFill>
                <a:sysClr val="windowText" lastClr="000000"/>
              </a:solidFill>
              <a:latin typeface="Arial"/>
            </a:endParaRPr>
          </a:p>
        </p:txBody>
      </p:sp>
      <p:sp>
        <p:nvSpPr>
          <p:cNvPr id="9" name="Text Box 27"/>
          <p:cNvSpPr txBox="1">
            <a:spLocks noChangeArrowheads="1"/>
          </p:cNvSpPr>
          <p:nvPr/>
        </p:nvSpPr>
        <p:spPr bwMode="auto">
          <a:xfrm>
            <a:off x="2665090" y="3933056"/>
            <a:ext cx="3779118" cy="338554"/>
          </a:xfrm>
          <a:prstGeom prst="rect">
            <a:avLst/>
          </a:prstGeom>
          <a:solidFill>
            <a:srgbClr val="EADEE7"/>
          </a:solidFill>
          <a:ln w="28575" algn="ctr">
            <a:solidFill>
              <a:srgbClr val="445895"/>
            </a:solidFill>
            <a:miter lim="800000"/>
            <a:headEnd/>
            <a:tailEnd/>
          </a:ln>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zh-CN" altLang="en-US" sz="1600" b="1" dirty="0" smtClean="0"/>
              <a:t>局限性</a:t>
            </a:r>
            <a:endParaRPr lang="en-GB" altLang="en-US" sz="1600" b="1" dirty="0"/>
          </a:p>
        </p:txBody>
      </p:sp>
      <p:sp>
        <p:nvSpPr>
          <p:cNvPr id="12" name="Rettangolo 11"/>
          <p:cNvSpPr/>
          <p:nvPr/>
        </p:nvSpPr>
        <p:spPr>
          <a:xfrm>
            <a:off x="179388" y="4394721"/>
            <a:ext cx="8784976" cy="1200329"/>
          </a:xfrm>
          <a:prstGeom prst="rect">
            <a:avLst/>
          </a:prstGeom>
        </p:spPr>
        <p:txBody>
          <a:bodyPr wrap="square">
            <a:spAutoFit/>
          </a:bodyPr>
          <a:lstStyle/>
          <a:p>
            <a:pPr algn="just" eaLnBrk="1" fontAlgn="auto" hangingPunct="1">
              <a:spcBef>
                <a:spcPct val="50000"/>
              </a:spcBef>
              <a:spcAft>
                <a:spcPts val="0"/>
              </a:spcAft>
              <a:defRPr/>
            </a:pPr>
            <a:r>
              <a:rPr lang="zh-CN" altLang="en-US" sz="1600" kern="0" spc="-10" dirty="0" smtClean="0">
                <a:solidFill>
                  <a:sysClr val="windowText" lastClr="000000"/>
                </a:solidFill>
                <a:latin typeface="Arial"/>
              </a:rPr>
              <a:t>主要不足之处是符合纳入标准的研究</a:t>
            </a:r>
            <a:r>
              <a:rPr lang="en-US" altLang="zh-CN" sz="1600" kern="0" spc="-10" dirty="0" smtClean="0">
                <a:solidFill>
                  <a:sysClr val="windowText" lastClr="000000"/>
                </a:solidFill>
                <a:latin typeface="Arial"/>
              </a:rPr>
              <a:t>/</a:t>
            </a:r>
            <a:r>
              <a:rPr lang="zh-CN" altLang="en-US" sz="1600" kern="0" spc="-10" dirty="0" smtClean="0">
                <a:solidFill>
                  <a:sysClr val="windowText" lastClr="000000"/>
                </a:solidFill>
                <a:latin typeface="Arial"/>
              </a:rPr>
              <a:t>病人数量少</a:t>
            </a:r>
            <a:r>
              <a:rPr lang="en-US" altLang="zh-CN" sz="1600" kern="0" spc="-10" dirty="0" smtClean="0">
                <a:solidFill>
                  <a:sysClr val="windowText" lastClr="000000"/>
                </a:solidFill>
                <a:latin typeface="Arial"/>
              </a:rPr>
              <a:t>-</a:t>
            </a:r>
            <a:r>
              <a:rPr lang="zh-CN" altLang="en-US" sz="1600" kern="0" spc="-10" dirty="0" smtClean="0">
                <a:solidFill>
                  <a:sysClr val="windowText" lastClr="000000"/>
                </a:solidFill>
                <a:latin typeface="Arial"/>
              </a:rPr>
              <a:t>排除敏感分析和发表偏差。其他不足包括纳入标准的异质性，阿司匹林的剂量和结局测量。研究的一半（</a:t>
            </a:r>
            <a:r>
              <a:rPr lang="en-US" altLang="zh-CN" sz="1600" kern="0" spc="-10" dirty="0" smtClean="0">
                <a:solidFill>
                  <a:sysClr val="windowText" lastClr="000000"/>
                </a:solidFill>
                <a:latin typeface="Arial"/>
              </a:rPr>
              <a:t>4/8</a:t>
            </a:r>
            <a:r>
              <a:rPr lang="zh-CN" altLang="en-US" sz="1600" kern="0" spc="-10" dirty="0" smtClean="0">
                <a:solidFill>
                  <a:sysClr val="windowText" lastClr="000000"/>
                </a:solidFill>
                <a:latin typeface="Arial"/>
              </a:rPr>
              <a:t>）包括有血栓形成倾向的女性。最后，成本效应或</a:t>
            </a:r>
            <a:r>
              <a:rPr lang="en-US" altLang="zh-CN" sz="1600" kern="0" spc="-10" dirty="0" smtClean="0">
                <a:solidFill>
                  <a:sysClr val="windowText" lastClr="000000"/>
                </a:solidFill>
                <a:latin typeface="Arial"/>
              </a:rPr>
              <a:t>LMWH</a:t>
            </a:r>
            <a:r>
              <a:rPr lang="zh-CN" altLang="en-US" sz="1600" kern="0" spc="-10" dirty="0" smtClean="0">
                <a:solidFill>
                  <a:sysClr val="windowText" lastClr="000000"/>
                </a:solidFill>
                <a:latin typeface="Arial"/>
              </a:rPr>
              <a:t>的副作用没有被评估。</a:t>
            </a:r>
            <a:endParaRPr lang="en-GB" altLang="zh-CN" sz="1600" kern="0" spc="-10" dirty="0" smtClean="0">
              <a:solidFill>
                <a:sysClr val="windowText" lastClr="000000"/>
              </a:solidFill>
              <a:latin typeface="Arial"/>
            </a:endParaRPr>
          </a:p>
          <a:p>
            <a:pPr algn="just" eaLnBrk="1" fontAlgn="auto" hangingPunct="1">
              <a:spcBef>
                <a:spcPct val="50000"/>
              </a:spcBef>
              <a:spcAft>
                <a:spcPts val="0"/>
              </a:spcAft>
              <a:defRPr/>
            </a:pPr>
            <a:endParaRPr lang="en-GB" sz="1600" kern="0" spc="-10" dirty="0">
              <a:solidFill>
                <a:sysClr val="windowText" lastClr="000000"/>
              </a:solidFill>
              <a:latin typeface="Arial"/>
            </a:endParaRPr>
          </a:p>
        </p:txBody>
      </p:sp>
      <p:sp>
        <p:nvSpPr>
          <p:cNvPr id="11" name="Text Box 5"/>
          <p:cNvSpPr txBox="1">
            <a:spLocks noChangeArrowheads="1"/>
          </p:cNvSpPr>
          <p:nvPr/>
        </p:nvSpPr>
        <p:spPr bwMode="auto">
          <a:xfrm>
            <a:off x="78804" y="983050"/>
            <a:ext cx="9029700" cy="861774"/>
          </a:xfrm>
          <a:prstGeom prst="rect">
            <a:avLst/>
          </a:prstGeom>
          <a:solidFill>
            <a:srgbClr val="ED1B20"/>
          </a:solidFill>
          <a:ln>
            <a:noFill/>
          </a:ln>
          <a:extLst/>
        </p:spPr>
        <p:txBody>
          <a:bodyPr>
            <a:spAutoFit/>
          </a:bodyPr>
          <a:lstStyle/>
          <a:p>
            <a:pPr algn="ctr" eaLnBrk="1" fontAlgn="auto" hangingPunct="1">
              <a:spcBef>
                <a:spcPts val="0"/>
              </a:spcBef>
              <a:spcAft>
                <a:spcPts val="0"/>
              </a:spcAft>
              <a:defRPr/>
            </a:pPr>
            <a:r>
              <a:rPr lang="en-US" b="1" kern="0" dirty="0">
                <a:solidFill>
                  <a:srgbClr val="FFFFFF"/>
                </a:solidFill>
                <a:latin typeface="Arial"/>
              </a:rPr>
              <a:t>Prevention of pre-</a:t>
            </a:r>
            <a:r>
              <a:rPr lang="en-US" b="1" kern="0" dirty="0" err="1">
                <a:solidFill>
                  <a:srgbClr val="FFFFFF"/>
                </a:solidFill>
                <a:latin typeface="Arial"/>
              </a:rPr>
              <a:t>eclampsia</a:t>
            </a:r>
            <a:r>
              <a:rPr lang="en-US" b="1" kern="0" dirty="0">
                <a:solidFill>
                  <a:srgbClr val="FFFFFF"/>
                </a:solidFill>
                <a:latin typeface="Arial"/>
              </a:rPr>
              <a:t> by low-molecular-weight</a:t>
            </a:r>
          </a:p>
          <a:p>
            <a:pPr algn="ctr" eaLnBrk="1" fontAlgn="auto" hangingPunct="1">
              <a:spcBef>
                <a:spcPts val="0"/>
              </a:spcBef>
              <a:spcAft>
                <a:spcPts val="0"/>
              </a:spcAft>
              <a:defRPr/>
            </a:pPr>
            <a:r>
              <a:rPr lang="en-US" b="1" kern="0" dirty="0">
                <a:solidFill>
                  <a:srgbClr val="FFFFFF"/>
                </a:solidFill>
                <a:latin typeface="Arial"/>
              </a:rPr>
              <a:t>heparin in addition to aspirin: a meta-analysis</a:t>
            </a:r>
          </a:p>
          <a:p>
            <a:pPr algn="ctr" eaLnBrk="1" fontAlgn="auto" hangingPunct="1">
              <a:spcBef>
                <a:spcPts val="0"/>
              </a:spcBef>
              <a:spcAft>
                <a:spcPts val="0"/>
              </a:spcAft>
              <a:defRPr/>
            </a:pPr>
            <a:r>
              <a:rPr lang="it-IT" sz="1400" i="1" kern="0" dirty="0" err="1" smtClean="0">
                <a:solidFill>
                  <a:srgbClr val="FFFFFF"/>
                </a:solidFill>
                <a:latin typeface="Arial"/>
              </a:rPr>
              <a:t>Roberge</a:t>
            </a:r>
            <a:r>
              <a:rPr lang="en-GB" sz="1400" i="1" kern="0" dirty="0" smtClean="0">
                <a:solidFill>
                  <a:srgbClr val="FFFFFF"/>
                </a:solidFill>
                <a:latin typeface="Arial"/>
              </a:rPr>
              <a:t> </a:t>
            </a:r>
            <a:r>
              <a:rPr lang="en-GB" sz="1400" i="1" kern="0" dirty="0">
                <a:solidFill>
                  <a:srgbClr val="FFFFFF"/>
                </a:solidFill>
                <a:latin typeface="Arial"/>
              </a:rPr>
              <a:t>et al., UOG </a:t>
            </a:r>
            <a:r>
              <a:rPr lang="en-GB" sz="1400" i="1" kern="0" dirty="0" smtClean="0">
                <a:solidFill>
                  <a:srgbClr val="FFFFFF"/>
                </a:solidFill>
                <a:latin typeface="Arial"/>
              </a:rPr>
              <a:t>2016</a:t>
            </a:r>
            <a:endParaRPr lang="en-GB" sz="1400" i="1" kern="0" dirty="0">
              <a:solidFill>
                <a:srgbClr val="FFFFFF"/>
              </a:solidFill>
              <a:latin typeface="Aria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38" name="Group 2"/>
          <p:cNvGrpSpPr>
            <a:grpSpLocks/>
          </p:cNvGrpSpPr>
          <p:nvPr/>
        </p:nvGrpSpPr>
        <p:grpSpPr bwMode="auto">
          <a:xfrm>
            <a:off x="0" y="0"/>
            <a:ext cx="9144000" cy="841375"/>
            <a:chOff x="0" y="3755"/>
            <a:chExt cx="5760" cy="582"/>
          </a:xfrm>
        </p:grpSpPr>
        <p:pic>
          <p:nvPicPr>
            <p:cNvPr id="14342"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3"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4339" name="Rectangle 7"/>
          <p:cNvSpPr>
            <a:spLocks noChangeArrowheads="1"/>
          </p:cNvSpPr>
          <p:nvPr/>
        </p:nvSpPr>
        <p:spPr bwMode="auto">
          <a:xfrm>
            <a:off x="4094502" y="1862138"/>
            <a:ext cx="881973" cy="800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None/>
            </a:pPr>
            <a:r>
              <a:rPr lang="zh-CN" altLang="en-US" sz="1800" b="1" dirty="0" smtClean="0">
                <a:solidFill>
                  <a:srgbClr val="000000"/>
                </a:solidFill>
              </a:rPr>
              <a:t>讨论点</a:t>
            </a:r>
            <a:endParaRPr lang="en-GB" altLang="en-US" sz="1800" b="1" dirty="0" smtClean="0">
              <a:solidFill>
                <a:srgbClr val="000000"/>
              </a:solidFill>
            </a:endParaRPr>
          </a:p>
          <a:p>
            <a:pPr algn="ctr">
              <a:spcBef>
                <a:spcPct val="0"/>
              </a:spcBef>
              <a:buFontTx/>
              <a:buNone/>
            </a:pPr>
            <a:endParaRPr lang="en-GB" altLang="en-US" sz="2800" b="1" dirty="0">
              <a:solidFill>
                <a:srgbClr val="000000"/>
              </a:solidFill>
            </a:endParaRPr>
          </a:p>
        </p:txBody>
      </p:sp>
      <p:sp>
        <p:nvSpPr>
          <p:cNvPr id="7" name="Segnaposto contenuto 2"/>
          <p:cNvSpPr txBox="1">
            <a:spLocks/>
          </p:cNvSpPr>
          <p:nvPr/>
        </p:nvSpPr>
        <p:spPr bwMode="auto">
          <a:xfrm>
            <a:off x="1928794" y="2556718"/>
            <a:ext cx="5786478" cy="4184650"/>
          </a:xfrm>
          <a:prstGeom prst="rect">
            <a:avLst/>
          </a:prstGeom>
          <a:noFill/>
          <a:ln>
            <a:noFill/>
          </a:ln>
          <a:extLst/>
        </p:spPr>
        <p:txBody>
          <a:bodyPr/>
          <a:lstStyle>
            <a:lvl1pPr marL="457200" indent="-457200" algn="l" eaLnBrk="0" hangingPunct="0">
              <a:spcBef>
                <a:spcPct val="20000"/>
              </a:spcBef>
              <a:buChar char="•"/>
              <a:defRPr sz="3200">
                <a:solidFill>
                  <a:schemeClr val="tx1"/>
                </a:solidFill>
                <a:latin typeface="Arial" charset="0"/>
              </a:defRPr>
            </a:lvl1pPr>
            <a:lvl2pPr marL="742950" indent="-285750" algn="l" eaLnBrk="0" hangingPunct="0">
              <a:spcBef>
                <a:spcPct val="20000"/>
              </a:spcBef>
              <a:buChar char="–"/>
              <a:defRPr sz="2800">
                <a:solidFill>
                  <a:schemeClr val="tx1"/>
                </a:solidFill>
                <a:latin typeface="Arial" charset="0"/>
              </a:defRPr>
            </a:lvl2pPr>
            <a:lvl3pPr marL="1143000" indent="-228600" algn="l" eaLnBrk="0" hangingPunct="0">
              <a:spcBef>
                <a:spcPct val="20000"/>
              </a:spcBef>
              <a:buChar char="•"/>
              <a:defRPr sz="2400">
                <a:solidFill>
                  <a:schemeClr val="tx1"/>
                </a:solidFill>
                <a:latin typeface="Arial" charset="0"/>
              </a:defRPr>
            </a:lvl3pPr>
            <a:lvl4pPr marL="1600200" indent="-228600" algn="l" eaLnBrk="0" hangingPunct="0">
              <a:spcBef>
                <a:spcPct val="20000"/>
              </a:spcBef>
              <a:buChar char="–"/>
              <a:defRPr sz="2000">
                <a:solidFill>
                  <a:schemeClr val="tx1"/>
                </a:solidFill>
                <a:latin typeface="Arial" charset="0"/>
              </a:defRPr>
            </a:lvl4pPr>
            <a:lvl5pPr marL="2057400" indent="-228600" algn="l"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a:defRPr/>
            </a:pPr>
            <a:r>
              <a:rPr lang="zh-CN" altLang="en-US" sz="1600" dirty="0" smtClean="0"/>
              <a:t>大多数发展为</a:t>
            </a:r>
            <a:r>
              <a:rPr lang="en-US" altLang="zh-CN" sz="1600" dirty="0" smtClean="0"/>
              <a:t>PE</a:t>
            </a:r>
            <a:r>
              <a:rPr lang="zh-CN" altLang="en-US" sz="1600" dirty="0" smtClean="0"/>
              <a:t>的女性</a:t>
            </a:r>
            <a:r>
              <a:rPr lang="en-US" altLang="en-US" sz="1600" dirty="0" smtClean="0"/>
              <a:t>(85</a:t>
            </a:r>
            <a:r>
              <a:rPr lang="en-US" altLang="zh-CN" sz="1600" dirty="0" smtClean="0"/>
              <a:t>%</a:t>
            </a:r>
            <a:r>
              <a:rPr lang="zh-CN" altLang="en-US" sz="1600" dirty="0" smtClean="0"/>
              <a:t>）没有</a:t>
            </a:r>
            <a:r>
              <a:rPr lang="en-US" altLang="zh-CN" sz="1600" dirty="0" smtClean="0"/>
              <a:t>PE</a:t>
            </a:r>
            <a:r>
              <a:rPr lang="zh-CN" altLang="en-US" sz="1600" dirty="0" smtClean="0"/>
              <a:t>的病史。我们如何在妊娠第一阶段识别高风险女性中谁将从</a:t>
            </a:r>
            <a:r>
              <a:rPr lang="en-US" altLang="zh-CN" sz="1600" dirty="0" smtClean="0"/>
              <a:t>LMWH</a:t>
            </a:r>
            <a:r>
              <a:rPr lang="zh-CN" altLang="en-US" sz="1600" dirty="0" smtClean="0"/>
              <a:t>治疗中受益？</a:t>
            </a:r>
            <a:endParaRPr lang="en-US" altLang="en-US" sz="1600" dirty="0" smtClean="0"/>
          </a:p>
          <a:p>
            <a:pPr algn="just">
              <a:defRPr/>
            </a:pPr>
            <a:r>
              <a:rPr lang="en-US" altLang="zh-CN" sz="1600" dirty="0" smtClean="0"/>
              <a:t>LMWH</a:t>
            </a:r>
            <a:r>
              <a:rPr lang="zh-CN" altLang="en-US" sz="1600" dirty="0" smtClean="0"/>
              <a:t>联合阿司匹林在用其他方法识别的高风险人群会起作用么，比如第一阶段多普勒和</a:t>
            </a:r>
            <a:r>
              <a:rPr lang="en-US" altLang="zh-CN" sz="1600" dirty="0" smtClean="0"/>
              <a:t>PIGF</a:t>
            </a:r>
            <a:r>
              <a:rPr lang="zh-CN" altLang="en-US" sz="1600" dirty="0" smtClean="0"/>
              <a:t>？</a:t>
            </a:r>
            <a:endParaRPr lang="en-US" altLang="en-US" sz="1600" dirty="0"/>
          </a:p>
          <a:p>
            <a:pPr algn="just">
              <a:defRPr/>
            </a:pPr>
            <a:r>
              <a:rPr lang="zh-CN" altLang="en-US" sz="1600" dirty="0" smtClean="0"/>
              <a:t>研究是否表明</a:t>
            </a:r>
            <a:r>
              <a:rPr lang="en-US" altLang="zh-CN" sz="1600" dirty="0" smtClean="0"/>
              <a:t>LMWH</a:t>
            </a:r>
            <a:r>
              <a:rPr lang="zh-CN" altLang="en-US" sz="1600" dirty="0" smtClean="0"/>
              <a:t>和阿司匹林联合使用对围产期死亡和长期结局有影响？</a:t>
            </a:r>
            <a:endParaRPr lang="en-US" altLang="zh-CN" sz="1600" dirty="0" smtClean="0"/>
          </a:p>
          <a:p>
            <a:pPr algn="just">
              <a:defRPr/>
            </a:pPr>
            <a:r>
              <a:rPr lang="en-US" altLang="zh-CN" sz="1600" dirty="0" smtClean="0"/>
              <a:t>LMWH</a:t>
            </a:r>
            <a:r>
              <a:rPr lang="zh-CN" altLang="en-US" sz="1600" dirty="0" smtClean="0"/>
              <a:t>的成本受益或副作用是什么？</a:t>
            </a:r>
            <a:endParaRPr lang="en-US" altLang="en-US" sz="1600" dirty="0" smtClean="0"/>
          </a:p>
          <a:p>
            <a:pPr algn="just">
              <a:defRPr/>
            </a:pPr>
            <a:endParaRPr lang="en-US" altLang="en-US" sz="2000" dirty="0"/>
          </a:p>
        </p:txBody>
      </p:sp>
      <p:sp>
        <p:nvSpPr>
          <p:cNvPr id="9" name="Text Box 5"/>
          <p:cNvSpPr txBox="1">
            <a:spLocks noChangeArrowheads="1"/>
          </p:cNvSpPr>
          <p:nvPr/>
        </p:nvSpPr>
        <p:spPr bwMode="auto">
          <a:xfrm>
            <a:off x="78804" y="983050"/>
            <a:ext cx="9029700" cy="861774"/>
          </a:xfrm>
          <a:prstGeom prst="rect">
            <a:avLst/>
          </a:prstGeom>
          <a:solidFill>
            <a:srgbClr val="ED1B20"/>
          </a:solidFill>
          <a:ln>
            <a:noFill/>
          </a:ln>
          <a:extLst/>
        </p:spPr>
        <p:txBody>
          <a:bodyPr>
            <a:spAutoFit/>
          </a:bodyPr>
          <a:lstStyle/>
          <a:p>
            <a:pPr algn="ctr" eaLnBrk="1" fontAlgn="auto" hangingPunct="1">
              <a:spcBef>
                <a:spcPts val="0"/>
              </a:spcBef>
              <a:spcAft>
                <a:spcPts val="0"/>
              </a:spcAft>
              <a:defRPr/>
            </a:pPr>
            <a:r>
              <a:rPr lang="en-US" b="1" kern="0" dirty="0">
                <a:solidFill>
                  <a:srgbClr val="FFFFFF"/>
                </a:solidFill>
                <a:latin typeface="Arial"/>
              </a:rPr>
              <a:t>Prevention of pre-</a:t>
            </a:r>
            <a:r>
              <a:rPr lang="en-US" b="1" kern="0" dirty="0" err="1">
                <a:solidFill>
                  <a:srgbClr val="FFFFFF"/>
                </a:solidFill>
                <a:latin typeface="Arial"/>
              </a:rPr>
              <a:t>eclampsia</a:t>
            </a:r>
            <a:r>
              <a:rPr lang="en-US" b="1" kern="0" dirty="0">
                <a:solidFill>
                  <a:srgbClr val="FFFFFF"/>
                </a:solidFill>
                <a:latin typeface="Arial"/>
              </a:rPr>
              <a:t> by low-molecular-weight</a:t>
            </a:r>
          </a:p>
          <a:p>
            <a:pPr algn="ctr" eaLnBrk="1" fontAlgn="auto" hangingPunct="1">
              <a:spcBef>
                <a:spcPts val="0"/>
              </a:spcBef>
              <a:spcAft>
                <a:spcPts val="0"/>
              </a:spcAft>
              <a:defRPr/>
            </a:pPr>
            <a:r>
              <a:rPr lang="en-US" b="1" kern="0" dirty="0">
                <a:solidFill>
                  <a:srgbClr val="FFFFFF"/>
                </a:solidFill>
                <a:latin typeface="Arial"/>
              </a:rPr>
              <a:t>heparin in addition to aspirin: a meta-analysis</a:t>
            </a:r>
          </a:p>
          <a:p>
            <a:pPr algn="ctr" eaLnBrk="1" fontAlgn="auto" hangingPunct="1">
              <a:spcBef>
                <a:spcPts val="0"/>
              </a:spcBef>
              <a:spcAft>
                <a:spcPts val="0"/>
              </a:spcAft>
              <a:defRPr/>
            </a:pPr>
            <a:r>
              <a:rPr lang="it-IT" sz="1400" i="1" kern="0" dirty="0" err="1" smtClean="0">
                <a:solidFill>
                  <a:srgbClr val="FFFFFF"/>
                </a:solidFill>
                <a:latin typeface="Arial"/>
              </a:rPr>
              <a:t>Roberge</a:t>
            </a:r>
            <a:r>
              <a:rPr lang="en-GB" sz="1400" i="1" kern="0" dirty="0" smtClean="0">
                <a:solidFill>
                  <a:srgbClr val="FFFFFF"/>
                </a:solidFill>
                <a:latin typeface="Arial"/>
              </a:rPr>
              <a:t> </a:t>
            </a:r>
            <a:r>
              <a:rPr lang="en-GB" sz="1400" i="1" kern="0" dirty="0">
                <a:solidFill>
                  <a:srgbClr val="FFFFFF"/>
                </a:solidFill>
                <a:latin typeface="Arial"/>
              </a:rPr>
              <a:t>et al., UOG </a:t>
            </a:r>
            <a:r>
              <a:rPr lang="en-GB" sz="1400" i="1" kern="0" dirty="0" smtClean="0">
                <a:solidFill>
                  <a:srgbClr val="FFFFFF"/>
                </a:solidFill>
                <a:latin typeface="Arial"/>
              </a:rPr>
              <a:t>2016</a:t>
            </a:r>
            <a:endParaRPr lang="en-GB" sz="1400" i="1" kern="0" dirty="0">
              <a:solidFill>
                <a:srgbClr val="FFFFFF"/>
              </a:solidFill>
              <a:latin typeface="Aria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a:grpSpLocks/>
          </p:cNvGrpSpPr>
          <p:nvPr/>
        </p:nvGrpSpPr>
        <p:grpSpPr bwMode="auto">
          <a:xfrm>
            <a:off x="0" y="-15875"/>
            <a:ext cx="9144000" cy="923925"/>
            <a:chOff x="0" y="3755"/>
            <a:chExt cx="5760" cy="582"/>
          </a:xfrm>
        </p:grpSpPr>
        <p:pic>
          <p:nvPicPr>
            <p:cNvPr id="4101"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78804" y="983050"/>
            <a:ext cx="9029700" cy="861774"/>
          </a:xfrm>
          <a:prstGeom prst="rect">
            <a:avLst/>
          </a:prstGeom>
          <a:solidFill>
            <a:srgbClr val="ED1B20"/>
          </a:solidFill>
          <a:ln>
            <a:noFill/>
          </a:ln>
          <a:extLst/>
        </p:spPr>
        <p:txBody>
          <a:bodyPr>
            <a:spAutoFit/>
          </a:bodyPr>
          <a:lstStyle/>
          <a:p>
            <a:pPr algn="ctr" eaLnBrk="1" fontAlgn="auto" hangingPunct="1">
              <a:spcBef>
                <a:spcPts val="0"/>
              </a:spcBef>
              <a:spcAft>
                <a:spcPts val="0"/>
              </a:spcAft>
              <a:defRPr/>
            </a:pPr>
            <a:r>
              <a:rPr lang="en-US" b="1" kern="0" dirty="0">
                <a:solidFill>
                  <a:srgbClr val="FFFFFF"/>
                </a:solidFill>
                <a:latin typeface="Arial"/>
              </a:rPr>
              <a:t>Prevention of pre-</a:t>
            </a:r>
            <a:r>
              <a:rPr lang="en-US" b="1" kern="0" dirty="0" err="1">
                <a:solidFill>
                  <a:srgbClr val="FFFFFF"/>
                </a:solidFill>
                <a:latin typeface="Arial"/>
              </a:rPr>
              <a:t>eclampsia</a:t>
            </a:r>
            <a:r>
              <a:rPr lang="en-US" b="1" kern="0" dirty="0">
                <a:solidFill>
                  <a:srgbClr val="FFFFFF"/>
                </a:solidFill>
                <a:latin typeface="Arial"/>
              </a:rPr>
              <a:t> by low-molecular-weight</a:t>
            </a:r>
          </a:p>
          <a:p>
            <a:pPr algn="ctr" eaLnBrk="1" fontAlgn="auto" hangingPunct="1">
              <a:spcBef>
                <a:spcPts val="0"/>
              </a:spcBef>
              <a:spcAft>
                <a:spcPts val="0"/>
              </a:spcAft>
              <a:defRPr/>
            </a:pPr>
            <a:r>
              <a:rPr lang="en-US" b="1" kern="0" dirty="0">
                <a:solidFill>
                  <a:srgbClr val="FFFFFF"/>
                </a:solidFill>
                <a:latin typeface="Arial"/>
              </a:rPr>
              <a:t>heparin in addition to aspirin: a meta-analysis</a:t>
            </a:r>
          </a:p>
          <a:p>
            <a:pPr algn="ctr" eaLnBrk="1" fontAlgn="auto" hangingPunct="1">
              <a:spcBef>
                <a:spcPts val="0"/>
              </a:spcBef>
              <a:spcAft>
                <a:spcPts val="0"/>
              </a:spcAft>
              <a:defRPr/>
            </a:pPr>
            <a:r>
              <a:rPr lang="it-IT" sz="1400" i="1" kern="0" dirty="0" err="1" smtClean="0">
                <a:solidFill>
                  <a:srgbClr val="FFFFFF"/>
                </a:solidFill>
                <a:latin typeface="Arial"/>
              </a:rPr>
              <a:t>Roberge</a:t>
            </a:r>
            <a:r>
              <a:rPr lang="en-GB" sz="1400" i="1" kern="0" dirty="0" smtClean="0">
                <a:solidFill>
                  <a:srgbClr val="FFFFFF"/>
                </a:solidFill>
                <a:latin typeface="Arial"/>
              </a:rPr>
              <a:t> </a:t>
            </a:r>
            <a:r>
              <a:rPr lang="en-GB" sz="1400" i="1" kern="0" dirty="0">
                <a:solidFill>
                  <a:srgbClr val="FFFFFF"/>
                </a:solidFill>
                <a:latin typeface="Arial"/>
              </a:rPr>
              <a:t>et al., UOG </a:t>
            </a:r>
            <a:r>
              <a:rPr lang="en-GB" sz="1400" i="1" kern="0" dirty="0" smtClean="0">
                <a:solidFill>
                  <a:srgbClr val="FFFFFF"/>
                </a:solidFill>
                <a:latin typeface="Arial"/>
              </a:rPr>
              <a:t>2016</a:t>
            </a:r>
            <a:endParaRPr lang="en-GB" sz="1400" i="1" kern="0" dirty="0">
              <a:solidFill>
                <a:srgbClr val="FFFFFF"/>
              </a:solidFill>
              <a:latin typeface="Arial"/>
            </a:endParaRPr>
          </a:p>
        </p:txBody>
      </p:sp>
      <p:sp>
        <p:nvSpPr>
          <p:cNvPr id="4100" name="Segnaposto contenuto 2"/>
          <p:cNvSpPr txBox="1">
            <a:spLocks/>
          </p:cNvSpPr>
          <p:nvPr/>
        </p:nvSpPr>
        <p:spPr bwMode="auto">
          <a:xfrm>
            <a:off x="1428728" y="2214554"/>
            <a:ext cx="7072362" cy="4149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a:spcBef>
                <a:spcPts val="600"/>
              </a:spcBef>
              <a:spcAft>
                <a:spcPts val="600"/>
              </a:spcAft>
            </a:pPr>
            <a:r>
              <a:rPr lang="zh-CN" altLang="en-US" sz="1400" dirty="0" smtClean="0"/>
              <a:t>先兆子痫（</a:t>
            </a:r>
            <a:r>
              <a:rPr lang="en-US" altLang="zh-CN" sz="1400" dirty="0" smtClean="0"/>
              <a:t>Pre-eclampsia,PE</a:t>
            </a:r>
            <a:r>
              <a:rPr lang="zh-CN" altLang="en-US" sz="1400" dirty="0" smtClean="0"/>
              <a:t>）有证据显示与胎盘受损相关，并且在一些妊娠复合小于胎龄新生儿（</a:t>
            </a:r>
            <a:r>
              <a:rPr lang="en-US" altLang="zh-CN" sz="1400" dirty="0" smtClean="0"/>
              <a:t>small-for-age, SGA </a:t>
            </a:r>
            <a:r>
              <a:rPr lang="zh-CN" altLang="en-US" sz="1400" dirty="0" smtClean="0"/>
              <a:t>）的分娩也发现有胎盘血管病变</a:t>
            </a:r>
            <a:endParaRPr lang="en-US" altLang="en-US" sz="1400" dirty="0" smtClean="0"/>
          </a:p>
          <a:p>
            <a:pPr algn="just">
              <a:spcBef>
                <a:spcPts val="600"/>
              </a:spcBef>
              <a:spcAft>
                <a:spcPts val="600"/>
              </a:spcAft>
            </a:pPr>
            <a:r>
              <a:rPr lang="zh-CN" altLang="en-US" sz="1400" dirty="0" smtClean="0"/>
              <a:t>随机对照试验（</a:t>
            </a:r>
            <a:r>
              <a:rPr lang="en-US" altLang="zh-CN" sz="1400" dirty="0" smtClean="0"/>
              <a:t>RCTs</a:t>
            </a:r>
            <a:r>
              <a:rPr lang="zh-CN" altLang="en-US" sz="1400" dirty="0" smtClean="0"/>
              <a:t>）的荟萃分析已经报道，在有</a:t>
            </a:r>
            <a:r>
              <a:rPr lang="en-US" altLang="zh-CN" sz="1400" dirty="0" smtClean="0"/>
              <a:t>PE</a:t>
            </a:r>
            <a:r>
              <a:rPr lang="zh-CN" altLang="en-US" sz="1400" dirty="0" smtClean="0"/>
              <a:t>高风险的妊娠中，在妊娠≤</a:t>
            </a:r>
            <a:r>
              <a:rPr lang="en-US" altLang="zh-CN" sz="1400" dirty="0" smtClean="0"/>
              <a:t>16</a:t>
            </a:r>
            <a:r>
              <a:rPr lang="zh-CN" altLang="en-US" sz="1400" dirty="0" smtClean="0"/>
              <a:t>周使用预防性剂量的低分子量肝</a:t>
            </a:r>
            <a:r>
              <a:rPr lang="en-US" altLang="en-US" sz="1400" dirty="0" smtClean="0"/>
              <a:t> </a:t>
            </a:r>
            <a:r>
              <a:rPr lang="zh-CN" altLang="en-US" sz="1400" dirty="0" smtClean="0"/>
              <a:t>素可以降低</a:t>
            </a:r>
            <a:r>
              <a:rPr lang="en-US" altLang="zh-CN" sz="1400" dirty="0" smtClean="0"/>
              <a:t>PE</a:t>
            </a:r>
            <a:r>
              <a:rPr lang="zh-CN" altLang="en-US" sz="1400" dirty="0" smtClean="0"/>
              <a:t>和</a:t>
            </a:r>
            <a:r>
              <a:rPr lang="en-US" altLang="zh-CN" sz="1400" dirty="0" smtClean="0"/>
              <a:t>SGA</a:t>
            </a:r>
            <a:r>
              <a:rPr lang="zh-CN" altLang="en-US" sz="1400" dirty="0" smtClean="0"/>
              <a:t>的发生率</a:t>
            </a:r>
            <a:endParaRPr lang="en-US" altLang="zh-CN" sz="1400" dirty="0" smtClean="0"/>
          </a:p>
          <a:p>
            <a:pPr algn="just">
              <a:spcBef>
                <a:spcPts val="600"/>
              </a:spcBef>
              <a:spcAft>
                <a:spcPts val="600"/>
              </a:spcAft>
            </a:pPr>
            <a:r>
              <a:rPr lang="zh-CN" altLang="en-US" sz="1400" dirty="0" smtClean="0"/>
              <a:t>肝素在预防这些状况的作用正变得越来越显著，主要是由于其抗血栓和抗炎作用，这与阿司匹林类似</a:t>
            </a:r>
            <a:endParaRPr lang="en-US" altLang="en-US" sz="1400" dirty="0" smtClean="0"/>
          </a:p>
          <a:p>
            <a:pPr algn="just">
              <a:spcBef>
                <a:spcPts val="600"/>
              </a:spcBef>
              <a:spcAft>
                <a:spcPts val="600"/>
              </a:spcAft>
            </a:pPr>
            <a:r>
              <a:rPr lang="zh-CN" altLang="en-US" sz="1400" dirty="0" smtClean="0"/>
              <a:t>预防性使用阿司匹林加上低分子量肝素（</a:t>
            </a:r>
            <a:r>
              <a:rPr lang="en-US" altLang="zh-CN" sz="1400" dirty="0" smtClean="0"/>
              <a:t>low-molecular-weight heparin, LMWH </a:t>
            </a:r>
            <a:r>
              <a:rPr lang="zh-CN" altLang="en-US" sz="1400" dirty="0" smtClean="0"/>
              <a:t>）在高危妊娠中降低</a:t>
            </a:r>
            <a:r>
              <a:rPr lang="en-US" altLang="zh-CN" sz="1400" dirty="0" smtClean="0"/>
              <a:t>PE</a:t>
            </a:r>
            <a:r>
              <a:rPr lang="zh-CN" altLang="en-US" sz="1400" dirty="0" smtClean="0"/>
              <a:t>和</a:t>
            </a:r>
            <a:r>
              <a:rPr lang="en-US" altLang="zh-CN" sz="1400" dirty="0" smtClean="0"/>
              <a:t>SGA</a:t>
            </a:r>
            <a:r>
              <a:rPr lang="zh-CN" altLang="en-US" sz="1400" dirty="0" smtClean="0"/>
              <a:t>发生率的作用尚未阐明</a:t>
            </a:r>
            <a:endParaRPr lang="en-US" altLang="zh-CN" sz="1400" dirty="0" smtClean="0"/>
          </a:p>
          <a:p>
            <a:pPr algn="just">
              <a:spcBef>
                <a:spcPts val="600"/>
              </a:spcBef>
              <a:spcAft>
                <a:spcPts val="600"/>
              </a:spcAft>
            </a:pPr>
            <a:endParaRPr lang="en-US" altLang="en-US" sz="1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9"/>
          <p:cNvSpPr>
            <a:spLocks noChangeArrowheads="1"/>
          </p:cNvSpPr>
          <p:nvPr/>
        </p:nvSpPr>
        <p:spPr bwMode="auto">
          <a:xfrm>
            <a:off x="1000101" y="3288100"/>
            <a:ext cx="7215238" cy="1569660"/>
          </a:xfrm>
          <a:prstGeom prst="rect">
            <a:avLst/>
          </a:prstGeom>
          <a:solidFill>
            <a:srgbClr val="F0F3FB"/>
          </a:solidFill>
          <a:ln w="19050">
            <a:solidFill>
              <a:srgbClr val="445895"/>
            </a:solidFill>
            <a:miter lim="800000"/>
            <a:headEnd/>
            <a:tailEnd/>
          </a:ln>
        </p:spPr>
        <p:txBody>
          <a:bodyPr wrap="square" anchor="ct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None/>
            </a:pPr>
            <a:r>
              <a:rPr lang="zh-CN" altLang="en-US" sz="2400" b="1" dirty="0" smtClean="0">
                <a:solidFill>
                  <a:srgbClr val="000000"/>
                </a:solidFill>
              </a:rPr>
              <a:t>确定开始在≤</a:t>
            </a:r>
            <a:r>
              <a:rPr lang="en-US" altLang="zh-CN" sz="2400" b="1" dirty="0" smtClean="0">
                <a:solidFill>
                  <a:srgbClr val="000000"/>
                </a:solidFill>
              </a:rPr>
              <a:t>16</a:t>
            </a:r>
            <a:r>
              <a:rPr lang="zh-CN" altLang="en-US" sz="2400" b="1" dirty="0" smtClean="0">
                <a:solidFill>
                  <a:srgbClr val="000000"/>
                </a:solidFill>
              </a:rPr>
              <a:t>孕周进行</a:t>
            </a:r>
            <a:endParaRPr lang="en-GB" altLang="en-US" sz="2400" b="1" dirty="0" smtClean="0">
              <a:solidFill>
                <a:srgbClr val="000000"/>
              </a:solidFill>
            </a:endParaRPr>
          </a:p>
          <a:p>
            <a:pPr algn="ctr">
              <a:spcBef>
                <a:spcPct val="0"/>
              </a:spcBef>
              <a:buFontTx/>
              <a:buNone/>
            </a:pPr>
            <a:r>
              <a:rPr lang="en-US" altLang="zh-CN" sz="2400" b="1" dirty="0" smtClean="0">
                <a:solidFill>
                  <a:srgbClr val="000000"/>
                </a:solidFill>
              </a:rPr>
              <a:t>LMWH</a:t>
            </a:r>
            <a:r>
              <a:rPr lang="zh-CN" altLang="en-US" sz="2400" b="1" dirty="0" smtClean="0">
                <a:solidFill>
                  <a:srgbClr val="000000"/>
                </a:solidFill>
              </a:rPr>
              <a:t>和低剂量阿司匹林联合治疗在预防女性面临</a:t>
            </a:r>
            <a:r>
              <a:rPr lang="en-US" altLang="zh-CN" sz="2400" b="1" dirty="0" smtClean="0">
                <a:solidFill>
                  <a:srgbClr val="000000"/>
                </a:solidFill>
              </a:rPr>
              <a:t>PE</a:t>
            </a:r>
            <a:r>
              <a:rPr lang="zh-CN" altLang="en-US" sz="2400" b="1" dirty="0" smtClean="0">
                <a:solidFill>
                  <a:srgbClr val="000000"/>
                </a:solidFill>
              </a:rPr>
              <a:t>和</a:t>
            </a:r>
            <a:r>
              <a:rPr lang="en-US" altLang="zh-CN" sz="2400" b="1" dirty="0" smtClean="0">
                <a:solidFill>
                  <a:srgbClr val="000000"/>
                </a:solidFill>
              </a:rPr>
              <a:t>SGA</a:t>
            </a:r>
            <a:r>
              <a:rPr lang="zh-CN" altLang="en-US" sz="2400" b="1" dirty="0" smtClean="0">
                <a:solidFill>
                  <a:srgbClr val="000000"/>
                </a:solidFill>
              </a:rPr>
              <a:t>的风险优于单独使用低剂量阿司匹林</a:t>
            </a:r>
            <a:endParaRPr lang="en-GB" altLang="en-US" sz="2400" b="1" dirty="0" smtClean="0">
              <a:solidFill>
                <a:srgbClr val="000000"/>
              </a:solidFill>
            </a:endParaRPr>
          </a:p>
          <a:p>
            <a:pPr algn="ctr">
              <a:spcBef>
                <a:spcPct val="0"/>
              </a:spcBef>
              <a:buFontTx/>
              <a:buNone/>
            </a:pPr>
            <a:endParaRPr lang="en-GB" altLang="en-US" sz="2400" b="1" dirty="0">
              <a:solidFill>
                <a:srgbClr val="000000"/>
              </a:solidFill>
            </a:endParaRPr>
          </a:p>
        </p:txBody>
      </p:sp>
      <p:sp>
        <p:nvSpPr>
          <p:cNvPr id="5124" name="Rectangle 8"/>
          <p:cNvSpPr>
            <a:spLocks noChangeArrowheads="1"/>
          </p:cNvSpPr>
          <p:nvPr/>
        </p:nvSpPr>
        <p:spPr bwMode="auto">
          <a:xfrm>
            <a:off x="4082480" y="2093913"/>
            <a:ext cx="906017"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None/>
            </a:pPr>
            <a:r>
              <a:rPr lang="zh-CN" altLang="en-US" sz="2800" b="1" dirty="0" smtClean="0">
                <a:solidFill>
                  <a:srgbClr val="000000"/>
                </a:solidFill>
              </a:rPr>
              <a:t>目的</a:t>
            </a:r>
            <a:endParaRPr lang="en-GB" altLang="en-US" sz="2800" b="1" dirty="0" smtClean="0">
              <a:solidFill>
                <a:srgbClr val="000000"/>
              </a:solidFill>
            </a:endParaRPr>
          </a:p>
          <a:p>
            <a:pPr algn="ctr">
              <a:spcBef>
                <a:spcPct val="0"/>
              </a:spcBef>
              <a:buFontTx/>
              <a:buNone/>
            </a:pPr>
            <a:endParaRPr lang="en-GB" altLang="en-US" sz="2800" b="1" dirty="0">
              <a:solidFill>
                <a:srgbClr val="000000"/>
              </a:solidFill>
            </a:endParaRPr>
          </a:p>
        </p:txBody>
      </p:sp>
      <p:sp>
        <p:nvSpPr>
          <p:cNvPr id="9" name="Text Box 5"/>
          <p:cNvSpPr txBox="1">
            <a:spLocks noChangeArrowheads="1"/>
          </p:cNvSpPr>
          <p:nvPr/>
        </p:nvSpPr>
        <p:spPr bwMode="auto">
          <a:xfrm>
            <a:off x="78804" y="983050"/>
            <a:ext cx="9029700" cy="861774"/>
          </a:xfrm>
          <a:prstGeom prst="rect">
            <a:avLst/>
          </a:prstGeom>
          <a:solidFill>
            <a:srgbClr val="ED1B20"/>
          </a:solidFill>
          <a:ln>
            <a:noFill/>
          </a:ln>
          <a:extLst/>
        </p:spPr>
        <p:txBody>
          <a:bodyPr>
            <a:spAutoFit/>
          </a:bodyPr>
          <a:lstStyle/>
          <a:p>
            <a:pPr algn="ctr" eaLnBrk="1" fontAlgn="auto" hangingPunct="1">
              <a:spcBef>
                <a:spcPts val="0"/>
              </a:spcBef>
              <a:spcAft>
                <a:spcPts val="0"/>
              </a:spcAft>
              <a:defRPr/>
            </a:pPr>
            <a:r>
              <a:rPr lang="en-US" b="1" kern="0" dirty="0">
                <a:solidFill>
                  <a:srgbClr val="FFFFFF"/>
                </a:solidFill>
                <a:latin typeface="Arial"/>
              </a:rPr>
              <a:t>Prevention of pre-</a:t>
            </a:r>
            <a:r>
              <a:rPr lang="en-US" b="1" kern="0" dirty="0" err="1">
                <a:solidFill>
                  <a:srgbClr val="FFFFFF"/>
                </a:solidFill>
                <a:latin typeface="Arial"/>
              </a:rPr>
              <a:t>eclampsia</a:t>
            </a:r>
            <a:r>
              <a:rPr lang="en-US" b="1" kern="0" dirty="0">
                <a:solidFill>
                  <a:srgbClr val="FFFFFF"/>
                </a:solidFill>
                <a:latin typeface="Arial"/>
              </a:rPr>
              <a:t> by low-molecular-weight</a:t>
            </a:r>
          </a:p>
          <a:p>
            <a:pPr algn="ctr" eaLnBrk="1" fontAlgn="auto" hangingPunct="1">
              <a:spcBef>
                <a:spcPts val="0"/>
              </a:spcBef>
              <a:spcAft>
                <a:spcPts val="0"/>
              </a:spcAft>
              <a:defRPr/>
            </a:pPr>
            <a:r>
              <a:rPr lang="en-US" b="1" kern="0" dirty="0">
                <a:solidFill>
                  <a:srgbClr val="FFFFFF"/>
                </a:solidFill>
                <a:latin typeface="Arial"/>
              </a:rPr>
              <a:t>heparin in addition to aspirin: a meta-analysis</a:t>
            </a:r>
          </a:p>
          <a:p>
            <a:pPr algn="ctr" eaLnBrk="1" fontAlgn="auto" hangingPunct="1">
              <a:spcBef>
                <a:spcPts val="0"/>
              </a:spcBef>
              <a:spcAft>
                <a:spcPts val="0"/>
              </a:spcAft>
              <a:defRPr/>
            </a:pPr>
            <a:r>
              <a:rPr lang="it-IT" sz="1400" i="1" kern="0" dirty="0" err="1" smtClean="0">
                <a:solidFill>
                  <a:srgbClr val="FFFFFF"/>
                </a:solidFill>
                <a:latin typeface="Arial"/>
              </a:rPr>
              <a:t>Roberge</a:t>
            </a:r>
            <a:r>
              <a:rPr lang="en-GB" sz="1400" i="1" kern="0" dirty="0" smtClean="0">
                <a:solidFill>
                  <a:srgbClr val="FFFFFF"/>
                </a:solidFill>
                <a:latin typeface="Arial"/>
              </a:rPr>
              <a:t> </a:t>
            </a:r>
            <a:r>
              <a:rPr lang="en-GB" sz="1400" i="1" kern="0" dirty="0">
                <a:solidFill>
                  <a:srgbClr val="FFFFFF"/>
                </a:solidFill>
                <a:latin typeface="Arial"/>
              </a:rPr>
              <a:t>et al., UOG </a:t>
            </a:r>
            <a:r>
              <a:rPr lang="en-GB" sz="1400" i="1" kern="0" dirty="0" smtClean="0">
                <a:solidFill>
                  <a:srgbClr val="FFFFFF"/>
                </a:solidFill>
                <a:latin typeface="Arial"/>
              </a:rPr>
              <a:t>2016</a:t>
            </a:r>
            <a:endParaRPr lang="en-GB" sz="1400" i="1" kern="0" dirty="0">
              <a:solidFill>
                <a:srgbClr val="FFFFFF"/>
              </a:solidFill>
              <a:latin typeface="Arial"/>
            </a:endParaRPr>
          </a:p>
        </p:txBody>
      </p:sp>
      <p:grpSp>
        <p:nvGrpSpPr>
          <p:cNvPr id="11" name="Group 2"/>
          <p:cNvGrpSpPr>
            <a:grpSpLocks/>
          </p:cNvGrpSpPr>
          <p:nvPr/>
        </p:nvGrpSpPr>
        <p:grpSpPr bwMode="auto">
          <a:xfrm>
            <a:off x="0" y="-15875"/>
            <a:ext cx="9144000" cy="923925"/>
            <a:chOff x="0" y="3755"/>
            <a:chExt cx="5760" cy="582"/>
          </a:xfrm>
        </p:grpSpPr>
        <p:pic>
          <p:nvPicPr>
            <p:cNvPr id="12"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Group 2"/>
          <p:cNvGrpSpPr>
            <a:grpSpLocks/>
          </p:cNvGrpSpPr>
          <p:nvPr/>
        </p:nvGrpSpPr>
        <p:grpSpPr bwMode="auto">
          <a:xfrm>
            <a:off x="0" y="-15875"/>
            <a:ext cx="9144000" cy="923925"/>
            <a:chOff x="0" y="3755"/>
            <a:chExt cx="5760" cy="582"/>
          </a:xfrm>
        </p:grpSpPr>
        <p:pic>
          <p:nvPicPr>
            <p:cNvPr id="6151"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2"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Text Box 27"/>
          <p:cNvSpPr txBox="1">
            <a:spLocks noChangeArrowheads="1"/>
          </p:cNvSpPr>
          <p:nvPr/>
        </p:nvSpPr>
        <p:spPr bwMode="auto">
          <a:xfrm>
            <a:off x="3143240" y="1916832"/>
            <a:ext cx="3214710" cy="707886"/>
          </a:xfrm>
          <a:prstGeom prst="rect">
            <a:avLst/>
          </a:prstGeom>
          <a:solidFill>
            <a:srgbClr val="EADEE7"/>
          </a:solidFill>
          <a:ln w="28575" algn="ctr">
            <a:solidFill>
              <a:srgbClr val="445895"/>
            </a:solidFill>
            <a:miter lim="800000"/>
            <a:headEnd/>
            <a:tailEnd/>
          </a:ln>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None/>
            </a:pPr>
            <a:r>
              <a:rPr lang="zh-CN" altLang="en-US" sz="1600" b="1" dirty="0" smtClean="0"/>
              <a:t>方法</a:t>
            </a:r>
            <a:r>
              <a:rPr lang="en-GB" altLang="en-US" sz="1600" b="1" dirty="0" smtClean="0"/>
              <a:t> – </a:t>
            </a:r>
            <a:r>
              <a:rPr lang="zh-CN" altLang="en-US" sz="1600" b="1" dirty="0" smtClean="0"/>
              <a:t>文献检索</a:t>
            </a:r>
            <a:endParaRPr lang="en-GB" altLang="en-US" sz="1600" b="1" dirty="0" smtClean="0"/>
          </a:p>
          <a:p>
            <a:pPr algn="ctr">
              <a:spcBef>
                <a:spcPct val="50000"/>
              </a:spcBef>
              <a:buFontTx/>
              <a:buNone/>
            </a:pPr>
            <a:endParaRPr lang="en-GB" altLang="en-US" sz="1600" b="1" dirty="0"/>
          </a:p>
        </p:txBody>
      </p:sp>
      <p:sp>
        <p:nvSpPr>
          <p:cNvPr id="2" name="Rettangolo 1"/>
          <p:cNvSpPr/>
          <p:nvPr/>
        </p:nvSpPr>
        <p:spPr>
          <a:xfrm>
            <a:off x="1428728" y="2786058"/>
            <a:ext cx="6500858" cy="3637919"/>
          </a:xfrm>
          <a:prstGeom prst="rect">
            <a:avLst/>
          </a:prstGeom>
        </p:spPr>
        <p:txBody>
          <a:bodyPr wrap="square">
            <a:spAutoFit/>
          </a:bodyPr>
          <a:lstStyle/>
          <a:p>
            <a:pPr marL="342900" indent="-342900" algn="just" eaLnBrk="1" hangingPunct="1">
              <a:lnSpc>
                <a:spcPct val="150000"/>
              </a:lnSpc>
              <a:buFont typeface="Arial"/>
              <a:buChar char="•"/>
              <a:defRPr/>
            </a:pPr>
            <a:r>
              <a:rPr lang="zh-CN" altLang="en-US" sz="1600" kern="0" dirty="0" smtClean="0">
                <a:latin typeface="Arial" panose="020B0604020202020204" pitchFamily="34" charset="0"/>
                <a:cs typeface="Arial" panose="020B0604020202020204" pitchFamily="34" charset="0"/>
              </a:rPr>
              <a:t>文献综述</a:t>
            </a:r>
            <a:r>
              <a:rPr lang="en-US" altLang="zh-CN" sz="1600" kern="0" dirty="0" smtClean="0">
                <a:latin typeface="Arial" panose="020B0604020202020204" pitchFamily="34" charset="0"/>
                <a:cs typeface="Arial" panose="020B0604020202020204" pitchFamily="34" charset="0"/>
              </a:rPr>
              <a:t>, </a:t>
            </a:r>
            <a:r>
              <a:rPr lang="zh-CN" altLang="en-US" sz="1600" kern="0" dirty="0" smtClean="0">
                <a:latin typeface="Arial" panose="020B0604020202020204" pitchFamily="34" charset="0"/>
                <a:cs typeface="Arial" panose="020B0604020202020204" pitchFamily="34" charset="0"/>
              </a:rPr>
              <a:t>根据</a:t>
            </a:r>
            <a:r>
              <a:rPr lang="en-US" altLang="zh-CN" sz="1600" kern="0" dirty="0" smtClean="0">
                <a:latin typeface="Arial" panose="020B0604020202020204" pitchFamily="34" charset="0"/>
                <a:cs typeface="Arial" panose="020B0604020202020204" pitchFamily="34" charset="0"/>
              </a:rPr>
              <a:t>PRISMA</a:t>
            </a:r>
            <a:r>
              <a:rPr lang="zh-CN" altLang="en-US" sz="1600" kern="0" dirty="0" smtClean="0">
                <a:latin typeface="Arial" panose="020B0604020202020204" pitchFamily="34" charset="0"/>
                <a:cs typeface="Arial" panose="020B0604020202020204" pitchFamily="34" charset="0"/>
              </a:rPr>
              <a:t>，从</a:t>
            </a:r>
            <a:r>
              <a:rPr lang="en-US" altLang="zh-CN" sz="1600" kern="0" dirty="0" smtClean="0">
                <a:latin typeface="Arial" panose="020B0604020202020204" pitchFamily="34" charset="0"/>
                <a:cs typeface="Arial" panose="020B0604020202020204" pitchFamily="34" charset="0"/>
              </a:rPr>
              <a:t>1945 </a:t>
            </a:r>
            <a:r>
              <a:rPr lang="zh-CN" altLang="en-US" sz="1600" kern="0" dirty="0" smtClean="0">
                <a:latin typeface="Arial" panose="020B0604020202020204" pitchFamily="34" charset="0"/>
                <a:cs typeface="Arial" panose="020B0604020202020204" pitchFamily="34" charset="0"/>
              </a:rPr>
              <a:t>到</a:t>
            </a:r>
            <a:r>
              <a:rPr lang="en-US" altLang="zh-CN" sz="1600" kern="0" dirty="0" smtClean="0">
                <a:latin typeface="Arial" panose="020B0604020202020204" pitchFamily="34" charset="0"/>
                <a:cs typeface="Arial" panose="020B0604020202020204" pitchFamily="34" charset="0"/>
              </a:rPr>
              <a:t> 2015 </a:t>
            </a:r>
            <a:r>
              <a:rPr lang="zh-CN" altLang="en-US" sz="1600" kern="0" dirty="0" smtClean="0">
                <a:latin typeface="Arial" panose="020B0604020202020204" pitchFamily="34" charset="0"/>
                <a:cs typeface="Arial" panose="020B0604020202020204" pitchFamily="34" charset="0"/>
              </a:rPr>
              <a:t>三月。</a:t>
            </a:r>
            <a:endParaRPr lang="en-US" altLang="zh-CN" sz="1600" kern="0" dirty="0" smtClean="0">
              <a:latin typeface="Arial" panose="020B0604020202020204" pitchFamily="34" charset="0"/>
              <a:cs typeface="Arial" panose="020B0604020202020204" pitchFamily="34" charset="0"/>
            </a:endParaRPr>
          </a:p>
          <a:p>
            <a:pPr marL="342900" indent="-342900" algn="just" eaLnBrk="1" hangingPunct="1">
              <a:lnSpc>
                <a:spcPct val="150000"/>
              </a:lnSpc>
              <a:buFont typeface="Arial"/>
              <a:buChar char="•"/>
              <a:defRPr/>
            </a:pPr>
            <a:r>
              <a:rPr lang="zh-CN" altLang="en-US" sz="1600" kern="0" dirty="0" smtClean="0">
                <a:latin typeface="Arial" panose="020B0604020202020204" pitchFamily="34" charset="0"/>
                <a:cs typeface="Arial" panose="020B0604020202020204" pitchFamily="34" charset="0"/>
              </a:rPr>
              <a:t>系统搜索比较任何类型</a:t>
            </a:r>
            <a:r>
              <a:rPr lang="en-US" altLang="zh-CN" sz="1600" kern="0" dirty="0" smtClean="0">
                <a:latin typeface="Arial" panose="020B0604020202020204" pitchFamily="34" charset="0"/>
                <a:cs typeface="Arial" panose="020B0604020202020204" pitchFamily="34" charset="0"/>
              </a:rPr>
              <a:t>LMWH</a:t>
            </a:r>
            <a:r>
              <a:rPr lang="zh-CN" altLang="en-US" sz="1600" kern="0" dirty="0" smtClean="0">
                <a:latin typeface="Arial" panose="020B0604020202020204" pitchFamily="34" charset="0"/>
                <a:cs typeface="Arial" panose="020B0604020202020204" pitchFamily="34" charset="0"/>
              </a:rPr>
              <a:t>或伊诺肝素和阿司匹林联合使用和单独使用阿司匹林在有高血压疾病风险≤</a:t>
            </a:r>
            <a:r>
              <a:rPr lang="en-US" altLang="zh-CN" sz="1600" kern="0" dirty="0" smtClean="0">
                <a:latin typeface="Arial" panose="020B0604020202020204" pitchFamily="34" charset="0"/>
                <a:cs typeface="Arial" panose="020B0604020202020204" pitchFamily="34" charset="0"/>
              </a:rPr>
              <a:t>16</a:t>
            </a:r>
            <a:r>
              <a:rPr lang="zh-CN" altLang="en-US" sz="1600" kern="0" dirty="0" smtClean="0">
                <a:latin typeface="Arial" panose="020B0604020202020204" pitchFamily="34" charset="0"/>
                <a:cs typeface="Arial" panose="020B0604020202020204" pitchFamily="34" charset="0"/>
              </a:rPr>
              <a:t>孕周的妊娠女性的随机对照试验</a:t>
            </a:r>
            <a:r>
              <a:rPr lang="en-US" altLang="zh-CN" sz="1600" kern="0" dirty="0" smtClean="0">
                <a:latin typeface="Arial" panose="020B0604020202020204" pitchFamily="34" charset="0"/>
                <a:cs typeface="Arial" panose="020B0604020202020204" pitchFamily="34" charset="0"/>
              </a:rPr>
              <a:t> (RCTs</a:t>
            </a:r>
            <a:r>
              <a:rPr lang="zh-CN" altLang="en-US" sz="1600" kern="0" dirty="0" smtClean="0">
                <a:latin typeface="Arial" panose="020B0604020202020204" pitchFamily="34" charset="0"/>
                <a:cs typeface="Arial" panose="020B0604020202020204" pitchFamily="34" charset="0"/>
              </a:rPr>
              <a:t>）</a:t>
            </a:r>
            <a:endParaRPr lang="en-US" altLang="zh-CN" sz="1600" kern="0" dirty="0" smtClean="0">
              <a:latin typeface="Arial" panose="020B0604020202020204" pitchFamily="34" charset="0"/>
              <a:cs typeface="Arial" panose="020B0604020202020204" pitchFamily="34" charset="0"/>
            </a:endParaRPr>
          </a:p>
          <a:p>
            <a:pPr marL="342900" indent="-342900" algn="just" eaLnBrk="1" hangingPunct="1">
              <a:lnSpc>
                <a:spcPct val="150000"/>
              </a:lnSpc>
              <a:buFont typeface="Arial"/>
              <a:buChar char="•"/>
              <a:defRPr/>
            </a:pPr>
            <a:r>
              <a:rPr lang="zh-CN" altLang="en-US" sz="1600" kern="0" dirty="0" smtClean="0">
                <a:latin typeface="Arial" panose="020B0604020202020204" pitchFamily="34" charset="0"/>
                <a:cs typeface="Arial" panose="020B0604020202020204" pitchFamily="34" charset="0"/>
              </a:rPr>
              <a:t>搜索条件包括</a:t>
            </a:r>
            <a:r>
              <a:rPr lang="en-US" altLang="zh-CN" sz="1600" kern="0" dirty="0" smtClean="0">
                <a:latin typeface="Arial" panose="020B0604020202020204" pitchFamily="34" charset="0"/>
                <a:cs typeface="Arial" panose="020B0604020202020204" pitchFamily="34" charset="0"/>
              </a:rPr>
              <a:t>: ‘heparin’, ‘bemiparin’, ‘certoparin’, ‘dalteparin’, ‘enoxaparin’, ‘nadroparin’, ‘parnaparin’, ‘reviparin’, ‘tinzaparin’, ‘LMWH’, ‘aspirin’, ‘acetylsalicylic acid’, ‘preeclampsia’, ‘pre-eclampsia’, ‘PE’, ‘toxaemia’, ‘toxemia’ and ‘</a:t>
            </a:r>
            <a:r>
              <a:rPr lang="en-US" altLang="zh-CN" sz="1600" kern="0" dirty="0" err="1" smtClean="0">
                <a:latin typeface="Arial" panose="020B0604020202020204" pitchFamily="34" charset="0"/>
                <a:cs typeface="Arial" panose="020B0604020202020204" pitchFamily="34" charset="0"/>
              </a:rPr>
              <a:t>eclampsia</a:t>
            </a:r>
            <a:r>
              <a:rPr lang="en-US" altLang="zh-CN" sz="1600" kern="0" dirty="0" smtClean="0">
                <a:latin typeface="Arial" panose="020B0604020202020204" pitchFamily="34" charset="0"/>
                <a:cs typeface="Arial" panose="020B0604020202020204" pitchFamily="34" charset="0"/>
              </a:rPr>
              <a:t>’</a:t>
            </a:r>
            <a:r>
              <a:rPr lang="zh-CN" altLang="en-US" sz="1600" kern="0" dirty="0" smtClean="0">
                <a:latin typeface="Arial" panose="020B0604020202020204" pitchFamily="34" charset="0"/>
                <a:cs typeface="Arial" panose="020B0604020202020204" pitchFamily="34" charset="0"/>
              </a:rPr>
              <a:t>。</a:t>
            </a:r>
            <a:endParaRPr lang="en-US" sz="1600" kern="0" dirty="0">
              <a:latin typeface="Arial" panose="020B0604020202020204" pitchFamily="34" charset="0"/>
              <a:cs typeface="Arial" panose="020B0604020202020204" pitchFamily="34" charset="0"/>
            </a:endParaRPr>
          </a:p>
          <a:p>
            <a:pPr marL="342900" indent="-342900" algn="just" eaLnBrk="1" hangingPunct="1">
              <a:lnSpc>
                <a:spcPct val="150000"/>
              </a:lnSpc>
              <a:buFont typeface="Arial"/>
              <a:buChar char="•"/>
              <a:defRPr/>
            </a:pPr>
            <a:r>
              <a:rPr lang="zh-CN" altLang="en-US" sz="1600" kern="0" dirty="0" smtClean="0">
                <a:latin typeface="Arial" panose="020B0604020202020204" pitchFamily="34" charset="0"/>
                <a:cs typeface="Arial" panose="020B0604020202020204" pitchFamily="34" charset="0"/>
              </a:rPr>
              <a:t>没有应用语言限制</a:t>
            </a:r>
            <a:endParaRPr lang="en-US" altLang="zh-CN" sz="1600" kern="0" dirty="0" smtClean="0">
              <a:latin typeface="Arial" panose="020B0604020202020204" pitchFamily="34" charset="0"/>
              <a:cs typeface="Arial" panose="020B0604020202020204" pitchFamily="34" charset="0"/>
            </a:endParaRPr>
          </a:p>
          <a:p>
            <a:pPr marL="342900" indent="-342900" algn="just" eaLnBrk="1" hangingPunct="1">
              <a:lnSpc>
                <a:spcPct val="90000"/>
              </a:lnSpc>
              <a:buFont typeface="Arial"/>
              <a:buChar char="•"/>
              <a:defRPr/>
            </a:pPr>
            <a:endParaRPr lang="en-US" sz="1600" kern="0" dirty="0">
              <a:latin typeface="Arial" panose="020B0604020202020204" pitchFamily="34" charset="0"/>
              <a:cs typeface="Arial" panose="020B0604020202020204" pitchFamily="34" charset="0"/>
            </a:endParaRPr>
          </a:p>
        </p:txBody>
      </p:sp>
      <p:sp>
        <p:nvSpPr>
          <p:cNvPr id="9" name="Text Box 5"/>
          <p:cNvSpPr txBox="1">
            <a:spLocks noChangeArrowheads="1"/>
          </p:cNvSpPr>
          <p:nvPr/>
        </p:nvSpPr>
        <p:spPr bwMode="auto">
          <a:xfrm>
            <a:off x="78804" y="983050"/>
            <a:ext cx="9029700" cy="861774"/>
          </a:xfrm>
          <a:prstGeom prst="rect">
            <a:avLst/>
          </a:prstGeom>
          <a:solidFill>
            <a:srgbClr val="ED1B20"/>
          </a:solidFill>
          <a:ln>
            <a:noFill/>
          </a:ln>
          <a:extLst/>
        </p:spPr>
        <p:txBody>
          <a:bodyPr>
            <a:spAutoFit/>
          </a:bodyPr>
          <a:lstStyle/>
          <a:p>
            <a:pPr algn="ctr" eaLnBrk="1" fontAlgn="auto" hangingPunct="1">
              <a:spcBef>
                <a:spcPts val="0"/>
              </a:spcBef>
              <a:spcAft>
                <a:spcPts val="0"/>
              </a:spcAft>
              <a:defRPr/>
            </a:pPr>
            <a:r>
              <a:rPr lang="en-US" b="1" kern="0" dirty="0">
                <a:solidFill>
                  <a:srgbClr val="FFFFFF"/>
                </a:solidFill>
                <a:latin typeface="Arial"/>
              </a:rPr>
              <a:t>Prevention of pre-</a:t>
            </a:r>
            <a:r>
              <a:rPr lang="en-US" b="1" kern="0" dirty="0" err="1">
                <a:solidFill>
                  <a:srgbClr val="FFFFFF"/>
                </a:solidFill>
                <a:latin typeface="Arial"/>
              </a:rPr>
              <a:t>eclampsia</a:t>
            </a:r>
            <a:r>
              <a:rPr lang="en-US" b="1" kern="0" dirty="0">
                <a:solidFill>
                  <a:srgbClr val="FFFFFF"/>
                </a:solidFill>
                <a:latin typeface="Arial"/>
              </a:rPr>
              <a:t> by low-molecular-weight</a:t>
            </a:r>
          </a:p>
          <a:p>
            <a:pPr algn="ctr" eaLnBrk="1" fontAlgn="auto" hangingPunct="1">
              <a:spcBef>
                <a:spcPts val="0"/>
              </a:spcBef>
              <a:spcAft>
                <a:spcPts val="0"/>
              </a:spcAft>
              <a:defRPr/>
            </a:pPr>
            <a:r>
              <a:rPr lang="en-US" b="1" kern="0" dirty="0">
                <a:solidFill>
                  <a:srgbClr val="FFFFFF"/>
                </a:solidFill>
                <a:latin typeface="Arial"/>
              </a:rPr>
              <a:t>heparin in addition to aspirin: a meta-analysis</a:t>
            </a:r>
          </a:p>
          <a:p>
            <a:pPr algn="ctr" eaLnBrk="1" fontAlgn="auto" hangingPunct="1">
              <a:spcBef>
                <a:spcPts val="0"/>
              </a:spcBef>
              <a:spcAft>
                <a:spcPts val="0"/>
              </a:spcAft>
              <a:defRPr/>
            </a:pPr>
            <a:r>
              <a:rPr lang="it-IT" sz="1400" i="1" kern="0" dirty="0" err="1" smtClean="0">
                <a:solidFill>
                  <a:srgbClr val="FFFFFF"/>
                </a:solidFill>
                <a:latin typeface="Arial"/>
              </a:rPr>
              <a:t>Roberge</a:t>
            </a:r>
            <a:r>
              <a:rPr lang="en-GB" sz="1400" i="1" kern="0" dirty="0" smtClean="0">
                <a:solidFill>
                  <a:srgbClr val="FFFFFF"/>
                </a:solidFill>
                <a:latin typeface="Arial"/>
              </a:rPr>
              <a:t> </a:t>
            </a:r>
            <a:r>
              <a:rPr lang="en-GB" sz="1400" i="1" kern="0" dirty="0">
                <a:solidFill>
                  <a:srgbClr val="FFFFFF"/>
                </a:solidFill>
                <a:latin typeface="Arial"/>
              </a:rPr>
              <a:t>et al., UOG </a:t>
            </a:r>
            <a:r>
              <a:rPr lang="en-GB" sz="1400" i="1" kern="0" dirty="0" smtClean="0">
                <a:solidFill>
                  <a:srgbClr val="FFFFFF"/>
                </a:solidFill>
                <a:latin typeface="Arial"/>
              </a:rPr>
              <a:t>2016</a:t>
            </a:r>
            <a:endParaRPr lang="en-GB" sz="1400" i="1" kern="0" dirty="0">
              <a:solidFill>
                <a:srgbClr val="FFFFFF"/>
              </a:solidFill>
              <a:latin typeface="Aria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0" name="Group 2"/>
          <p:cNvGrpSpPr>
            <a:grpSpLocks/>
          </p:cNvGrpSpPr>
          <p:nvPr/>
        </p:nvGrpSpPr>
        <p:grpSpPr bwMode="auto">
          <a:xfrm>
            <a:off x="0" y="-15875"/>
            <a:ext cx="9144000" cy="923925"/>
            <a:chOff x="0" y="3755"/>
            <a:chExt cx="5760" cy="582"/>
          </a:xfrm>
        </p:grpSpPr>
        <p:pic>
          <p:nvPicPr>
            <p:cNvPr id="7175"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6"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4" name="Text Box 27"/>
          <p:cNvSpPr txBox="1">
            <a:spLocks noChangeArrowheads="1"/>
          </p:cNvSpPr>
          <p:nvPr/>
        </p:nvSpPr>
        <p:spPr bwMode="auto">
          <a:xfrm>
            <a:off x="1763688" y="1959223"/>
            <a:ext cx="5465366" cy="369332"/>
          </a:xfrm>
          <a:prstGeom prst="rect">
            <a:avLst/>
          </a:prstGeom>
          <a:solidFill>
            <a:srgbClr val="EADEE7"/>
          </a:solidFill>
          <a:ln w="28575" algn="ctr">
            <a:solidFill>
              <a:srgbClr val="445895"/>
            </a:solidFill>
            <a:miter lim="800000"/>
            <a:headEnd/>
            <a:tailEnd/>
          </a:ln>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None/>
            </a:pPr>
            <a:r>
              <a:rPr lang="zh-CN" altLang="en-US" sz="1800" b="1" dirty="0" smtClean="0"/>
              <a:t>方法</a:t>
            </a:r>
            <a:r>
              <a:rPr lang="en-US" altLang="zh-CN" sz="1800" b="1" dirty="0" smtClean="0"/>
              <a:t>-</a:t>
            </a:r>
            <a:r>
              <a:rPr lang="zh-CN" altLang="en-US" sz="1800" b="1" dirty="0" smtClean="0"/>
              <a:t>研究选择</a:t>
            </a:r>
            <a:endParaRPr lang="en-GB" altLang="en-US" sz="1800" b="1" dirty="0"/>
          </a:p>
        </p:txBody>
      </p:sp>
      <p:sp>
        <p:nvSpPr>
          <p:cNvPr id="2" name="Rettangolo 1"/>
          <p:cNvSpPr/>
          <p:nvPr/>
        </p:nvSpPr>
        <p:spPr>
          <a:xfrm>
            <a:off x="467544" y="2852936"/>
            <a:ext cx="8352928" cy="2480679"/>
          </a:xfrm>
          <a:prstGeom prst="rect">
            <a:avLst/>
          </a:prstGeom>
        </p:spPr>
        <p:txBody>
          <a:bodyPr wrap="square">
            <a:spAutoFit/>
          </a:bodyPr>
          <a:lstStyle/>
          <a:p>
            <a:pPr marL="342900" indent="-342900" algn="just" eaLnBrk="1" hangingPunct="1">
              <a:lnSpc>
                <a:spcPct val="90000"/>
              </a:lnSpc>
              <a:buFont typeface="Arial"/>
              <a:buChar char="•"/>
              <a:defRPr/>
            </a:pPr>
            <a:r>
              <a:rPr lang="zh-CN" altLang="en-US" sz="1600" kern="0" dirty="0" smtClean="0">
                <a:latin typeface="Arial" panose="020B0604020202020204" pitchFamily="34" charset="0"/>
                <a:cs typeface="Arial" panose="020B0604020202020204" pitchFamily="34" charset="0"/>
              </a:rPr>
              <a:t>研究的质量评估使用</a:t>
            </a:r>
            <a:r>
              <a:rPr lang="en-US" altLang="zh-CN" sz="1600" kern="0" dirty="0" smtClean="0">
                <a:latin typeface="Arial" panose="020B0604020202020204" pitchFamily="34" charset="0"/>
                <a:cs typeface="Arial" panose="020B0604020202020204" pitchFamily="34" charset="0"/>
              </a:rPr>
              <a:t>Cochrane</a:t>
            </a:r>
            <a:r>
              <a:rPr lang="zh-CN" altLang="en-US" sz="1600" kern="0" dirty="0" smtClean="0">
                <a:latin typeface="Arial" panose="020B0604020202020204" pitchFamily="34" charset="0"/>
                <a:cs typeface="Arial" panose="020B0604020202020204" pitchFamily="34" charset="0"/>
              </a:rPr>
              <a:t>手册标准工具进行敏感性分析：偏差风险的判断和研究高偏差的风险。</a:t>
            </a:r>
            <a:endParaRPr lang="en-US" altLang="zh-CN" sz="1600" kern="0" dirty="0" smtClean="0">
              <a:latin typeface="Arial" panose="020B0604020202020204" pitchFamily="34" charset="0"/>
              <a:cs typeface="Arial" panose="020B0604020202020204" pitchFamily="34" charset="0"/>
            </a:endParaRPr>
          </a:p>
          <a:p>
            <a:pPr marL="342900" indent="-342900" algn="just" eaLnBrk="1" hangingPunct="1">
              <a:lnSpc>
                <a:spcPct val="90000"/>
              </a:lnSpc>
              <a:buFont typeface="Arial"/>
              <a:buChar char="•"/>
              <a:defRPr/>
            </a:pPr>
            <a:endParaRPr lang="en-US" altLang="zh-CN" sz="1600" kern="0" dirty="0" smtClean="0">
              <a:latin typeface="Arial" panose="020B0604020202020204" pitchFamily="34" charset="0"/>
              <a:cs typeface="Arial" panose="020B0604020202020204" pitchFamily="34" charset="0"/>
            </a:endParaRPr>
          </a:p>
          <a:p>
            <a:pPr marL="342900" indent="-342900" algn="just" eaLnBrk="1" hangingPunct="1">
              <a:lnSpc>
                <a:spcPct val="70000"/>
              </a:lnSpc>
              <a:buFont typeface="Arial"/>
              <a:buChar char="•"/>
              <a:defRPr/>
            </a:pPr>
            <a:r>
              <a:rPr lang="zh-CN" altLang="en-US" sz="1600" kern="0" dirty="0" smtClean="0">
                <a:latin typeface="Arial" panose="020B0604020202020204" pitchFamily="34" charset="0"/>
                <a:cs typeface="Arial" panose="020B0604020202020204" pitchFamily="34" charset="0"/>
              </a:rPr>
              <a:t>结局测量包括</a:t>
            </a:r>
            <a:r>
              <a:rPr lang="en-US" altLang="zh-CN" sz="1600" kern="0" dirty="0" smtClean="0">
                <a:latin typeface="Arial" panose="020B0604020202020204" pitchFamily="34" charset="0"/>
                <a:cs typeface="Arial" panose="020B0604020202020204" pitchFamily="34" charset="0"/>
              </a:rPr>
              <a:t>PE</a:t>
            </a:r>
            <a:r>
              <a:rPr lang="zh-CN" altLang="en-US" sz="1600" kern="0" dirty="0" smtClean="0">
                <a:latin typeface="Arial" panose="020B0604020202020204" pitchFamily="34" charset="0"/>
                <a:cs typeface="Arial" panose="020B0604020202020204" pitchFamily="34" charset="0"/>
              </a:rPr>
              <a:t>、早发性</a:t>
            </a:r>
            <a:r>
              <a:rPr lang="en-US" altLang="zh-CN" sz="1600" kern="0" dirty="0" smtClean="0">
                <a:latin typeface="Arial" panose="020B0604020202020204" pitchFamily="34" charset="0"/>
                <a:cs typeface="Arial" panose="020B0604020202020204" pitchFamily="34" charset="0"/>
              </a:rPr>
              <a:t>PE</a:t>
            </a:r>
            <a:r>
              <a:rPr lang="zh-CN" altLang="en-US" sz="1600" kern="0" dirty="0" smtClean="0">
                <a:latin typeface="Arial" panose="020B0604020202020204" pitchFamily="34" charset="0"/>
                <a:cs typeface="Arial" panose="020B0604020202020204" pitchFamily="34" charset="0"/>
              </a:rPr>
              <a:t>和</a:t>
            </a:r>
            <a:r>
              <a:rPr lang="en-US" altLang="zh-CN" sz="1600" kern="0" dirty="0" smtClean="0">
                <a:latin typeface="Arial" panose="020B0604020202020204" pitchFamily="34" charset="0"/>
                <a:cs typeface="Arial" panose="020B0604020202020204" pitchFamily="34" charset="0"/>
              </a:rPr>
              <a:t>SGA</a:t>
            </a:r>
            <a:r>
              <a:rPr lang="zh-CN" altLang="en-US" sz="1600" kern="0" dirty="0" smtClean="0">
                <a:latin typeface="Arial" panose="020B0604020202020204" pitchFamily="34" charset="0"/>
                <a:cs typeface="Arial" panose="020B0604020202020204" pitchFamily="34" charset="0"/>
              </a:rPr>
              <a:t>。</a:t>
            </a:r>
            <a:endParaRPr lang="en-US" sz="1600" kern="0" dirty="0" smtClean="0">
              <a:latin typeface="Arial" panose="020B0604020202020204" pitchFamily="34" charset="0"/>
              <a:cs typeface="Arial" panose="020B0604020202020204" pitchFamily="34" charset="0"/>
            </a:endParaRPr>
          </a:p>
          <a:p>
            <a:pPr marL="342900" indent="-342900" algn="just" eaLnBrk="1" hangingPunct="1">
              <a:lnSpc>
                <a:spcPct val="90000"/>
              </a:lnSpc>
              <a:buFont typeface="Arial"/>
              <a:buChar char="•"/>
              <a:defRPr/>
            </a:pPr>
            <a:endParaRPr lang="en-US" altLang="zh-CN" sz="1600" kern="0" dirty="0" smtClean="0">
              <a:latin typeface="Arial" panose="020B0604020202020204" pitchFamily="34" charset="0"/>
              <a:cs typeface="Arial" panose="020B0604020202020204" pitchFamily="34" charset="0"/>
            </a:endParaRPr>
          </a:p>
          <a:p>
            <a:pPr marL="342900" indent="-342900" algn="just" eaLnBrk="1" hangingPunct="1">
              <a:lnSpc>
                <a:spcPct val="90000"/>
              </a:lnSpc>
              <a:buFont typeface="Arial"/>
              <a:buChar char="•"/>
              <a:defRPr/>
            </a:pPr>
            <a:r>
              <a:rPr lang="en-US" altLang="zh-CN" sz="1600" kern="0" dirty="0" smtClean="0">
                <a:latin typeface="Arial" panose="020B0604020202020204" pitchFamily="34" charset="0"/>
                <a:cs typeface="Arial" panose="020B0604020202020204" pitchFamily="34" charset="0"/>
              </a:rPr>
              <a:t>PE</a:t>
            </a:r>
            <a:r>
              <a:rPr lang="zh-CN" altLang="en-US" sz="1600" kern="0" dirty="0" smtClean="0">
                <a:latin typeface="Arial" panose="020B0604020202020204" pitchFamily="34" charset="0"/>
                <a:cs typeface="Arial" panose="020B0604020202020204" pitchFamily="34" charset="0"/>
              </a:rPr>
              <a:t>定义：先前血压正常有蛋白尿的女性，发生于＞</a:t>
            </a:r>
            <a:r>
              <a:rPr lang="en-US" altLang="zh-CN" sz="1600" kern="0" dirty="0" smtClean="0">
                <a:latin typeface="Arial" panose="020B0604020202020204" pitchFamily="34" charset="0"/>
                <a:cs typeface="Arial" panose="020B0604020202020204" pitchFamily="34" charset="0"/>
              </a:rPr>
              <a:t>20</a:t>
            </a:r>
            <a:r>
              <a:rPr lang="zh-CN" altLang="en-US" sz="1600" kern="0" dirty="0" smtClean="0">
                <a:latin typeface="Arial" panose="020B0604020202020204" pitchFamily="34" charset="0"/>
                <a:cs typeface="Arial" panose="020B0604020202020204" pitchFamily="34" charset="0"/>
              </a:rPr>
              <a:t>孕周，收缩压（</a:t>
            </a:r>
            <a:r>
              <a:rPr lang="en-US" altLang="zh-CN" sz="1600" kern="0" dirty="0" smtClean="0">
                <a:latin typeface="Arial" panose="020B0604020202020204" pitchFamily="34" charset="0"/>
                <a:cs typeface="Arial" panose="020B0604020202020204" pitchFamily="34" charset="0"/>
              </a:rPr>
              <a:t>BP</a:t>
            </a:r>
            <a:r>
              <a:rPr lang="zh-CN" altLang="en-US" sz="1600" kern="0" dirty="0" smtClean="0">
                <a:latin typeface="Arial" panose="020B0604020202020204" pitchFamily="34" charset="0"/>
                <a:cs typeface="Arial" panose="020B0604020202020204" pitchFamily="34" charset="0"/>
              </a:rPr>
              <a:t>）≥</a:t>
            </a:r>
            <a:r>
              <a:rPr lang="en-US" altLang="zh-CN" sz="1600" kern="0" dirty="0" smtClean="0">
                <a:latin typeface="Arial" panose="020B0604020202020204" pitchFamily="34" charset="0"/>
                <a:cs typeface="Arial" panose="020B0604020202020204" pitchFamily="34" charset="0"/>
              </a:rPr>
              <a:t>140mmHg</a:t>
            </a:r>
            <a:r>
              <a:rPr lang="zh-CN" altLang="en-US" sz="1600" kern="0" dirty="0" smtClean="0">
                <a:latin typeface="Arial" panose="020B0604020202020204" pitchFamily="34" charset="0"/>
                <a:cs typeface="Arial" panose="020B0604020202020204" pitchFamily="34" charset="0"/>
              </a:rPr>
              <a:t>或者舒张压≥</a:t>
            </a:r>
            <a:r>
              <a:rPr lang="en-US" altLang="zh-CN" sz="1600" kern="0" dirty="0" smtClean="0">
                <a:latin typeface="Arial" panose="020B0604020202020204" pitchFamily="34" charset="0"/>
                <a:cs typeface="Arial" panose="020B0604020202020204" pitchFamily="34" charset="0"/>
              </a:rPr>
              <a:t>90mmHg</a:t>
            </a:r>
            <a:r>
              <a:rPr lang="zh-CN" altLang="en-US" sz="1600" kern="0" dirty="0" smtClean="0">
                <a:latin typeface="Arial" panose="020B0604020202020204" pitchFamily="34" charset="0"/>
                <a:cs typeface="Arial" panose="020B0604020202020204" pitchFamily="34" charset="0"/>
              </a:rPr>
              <a:t>，</a:t>
            </a:r>
            <a:r>
              <a:rPr lang="en-US" altLang="zh-CN" sz="1600" kern="0" dirty="0" smtClean="0">
                <a:latin typeface="Arial" panose="020B0604020202020204" pitchFamily="34" charset="0"/>
                <a:cs typeface="Arial" panose="020B0604020202020204" pitchFamily="34" charset="0"/>
              </a:rPr>
              <a:t>24</a:t>
            </a:r>
            <a:r>
              <a:rPr lang="zh-CN" altLang="en-US" sz="1600" kern="0" dirty="0" smtClean="0">
                <a:latin typeface="Arial" panose="020B0604020202020204" pitchFamily="34" charset="0"/>
                <a:cs typeface="Arial" panose="020B0604020202020204" pitchFamily="34" charset="0"/>
              </a:rPr>
              <a:t>小时尿蛋白≥</a:t>
            </a:r>
            <a:r>
              <a:rPr lang="en-US" altLang="zh-CN" sz="1600" kern="0" dirty="0" smtClean="0">
                <a:latin typeface="Arial" panose="020B0604020202020204" pitchFamily="34" charset="0"/>
                <a:cs typeface="Arial" panose="020B0604020202020204" pitchFamily="34" charset="0"/>
              </a:rPr>
              <a:t>0.3g</a:t>
            </a:r>
            <a:r>
              <a:rPr lang="zh-CN" altLang="en-US" sz="1600" kern="0" dirty="0" smtClean="0">
                <a:latin typeface="Arial" panose="020B0604020202020204" pitchFamily="34" charset="0"/>
                <a:cs typeface="Arial" panose="020B0604020202020204" pitchFamily="34" charset="0"/>
              </a:rPr>
              <a:t>或尿蛋白</a:t>
            </a:r>
            <a:r>
              <a:rPr lang="en-US" altLang="zh-CN" sz="1600" kern="0" dirty="0" smtClean="0">
                <a:latin typeface="Arial" panose="020B0604020202020204" pitchFamily="34" charset="0"/>
                <a:cs typeface="Arial" panose="020B0604020202020204" pitchFamily="34" charset="0"/>
              </a:rPr>
              <a:t>++</a:t>
            </a:r>
            <a:r>
              <a:rPr lang="zh-CN" altLang="en-US" sz="1600" kern="0" dirty="0" smtClean="0">
                <a:latin typeface="Arial" panose="020B0604020202020204" pitchFamily="34" charset="0"/>
                <a:cs typeface="Arial" panose="020B0604020202020204" pitchFamily="34" charset="0"/>
              </a:rPr>
              <a:t>。</a:t>
            </a:r>
            <a:endParaRPr lang="en-US" altLang="zh-CN" sz="1600" kern="0" dirty="0" smtClean="0">
              <a:latin typeface="Arial" panose="020B0604020202020204" pitchFamily="34" charset="0"/>
              <a:cs typeface="Arial" panose="020B0604020202020204" pitchFamily="34" charset="0"/>
            </a:endParaRPr>
          </a:p>
          <a:p>
            <a:pPr marL="342900" indent="-342900" algn="just" eaLnBrk="1" hangingPunct="1">
              <a:lnSpc>
                <a:spcPct val="90000"/>
              </a:lnSpc>
              <a:buFont typeface="Arial"/>
              <a:buChar char="•"/>
              <a:defRPr/>
            </a:pPr>
            <a:endParaRPr lang="en-US" altLang="zh-CN" sz="1600" kern="0" dirty="0" smtClean="0">
              <a:latin typeface="Arial" panose="020B0604020202020204" pitchFamily="34" charset="0"/>
              <a:cs typeface="Arial" panose="020B0604020202020204" pitchFamily="34" charset="0"/>
            </a:endParaRPr>
          </a:p>
          <a:p>
            <a:pPr marL="342900" indent="-342900" algn="just" eaLnBrk="1" hangingPunct="1">
              <a:lnSpc>
                <a:spcPct val="90000"/>
              </a:lnSpc>
              <a:buFont typeface="Arial"/>
              <a:buChar char="•"/>
              <a:defRPr/>
            </a:pPr>
            <a:r>
              <a:rPr lang="zh-CN" altLang="en-US" sz="1600" kern="0" dirty="0" smtClean="0">
                <a:latin typeface="Arial" panose="020B0604020202020204" pitchFamily="34" charset="0"/>
                <a:cs typeface="Arial" panose="020B0604020202020204" pitchFamily="34" charset="0"/>
              </a:rPr>
              <a:t>早发性</a:t>
            </a:r>
            <a:r>
              <a:rPr lang="en-US" altLang="zh-CN" sz="1600" kern="0" dirty="0" smtClean="0">
                <a:latin typeface="Arial" panose="020B0604020202020204" pitchFamily="34" charset="0"/>
                <a:cs typeface="Arial" panose="020B0604020202020204" pitchFamily="34" charset="0"/>
              </a:rPr>
              <a:t>PE</a:t>
            </a:r>
            <a:r>
              <a:rPr lang="zh-CN" altLang="en-US" sz="1600" kern="0" dirty="0" smtClean="0">
                <a:latin typeface="Arial" panose="020B0604020202020204" pitchFamily="34" charset="0"/>
                <a:cs typeface="Arial" panose="020B0604020202020204" pitchFamily="34" charset="0"/>
              </a:rPr>
              <a:t>被定义为</a:t>
            </a:r>
            <a:r>
              <a:rPr lang="en-US" altLang="zh-CN" sz="1600" kern="0" dirty="0" smtClean="0">
                <a:latin typeface="Arial" panose="020B0604020202020204" pitchFamily="34" charset="0"/>
                <a:cs typeface="Arial" panose="020B0604020202020204" pitchFamily="34" charset="0"/>
              </a:rPr>
              <a:t>≤34</a:t>
            </a:r>
            <a:r>
              <a:rPr lang="zh-CN" altLang="en-US" sz="1600" kern="0" dirty="0" smtClean="0">
                <a:latin typeface="Arial" panose="020B0604020202020204" pitchFamily="34" charset="0"/>
                <a:cs typeface="Arial" panose="020B0604020202020204" pitchFamily="34" charset="0"/>
              </a:rPr>
              <a:t>孕周的</a:t>
            </a:r>
            <a:r>
              <a:rPr lang="en-US" altLang="zh-CN" sz="1600" kern="0" dirty="0" smtClean="0">
                <a:latin typeface="Arial" panose="020B0604020202020204" pitchFamily="34" charset="0"/>
                <a:cs typeface="Arial" panose="020B0604020202020204" pitchFamily="34" charset="0"/>
              </a:rPr>
              <a:t>PE</a:t>
            </a:r>
            <a:r>
              <a:rPr lang="zh-CN" altLang="en-US" sz="1600" kern="0" dirty="0" smtClean="0">
                <a:latin typeface="Arial" panose="020B0604020202020204" pitchFamily="34" charset="0"/>
                <a:cs typeface="Arial" panose="020B0604020202020204" pitchFamily="34" charset="0"/>
              </a:rPr>
              <a:t>。</a:t>
            </a:r>
            <a:r>
              <a:rPr lang="en-US" altLang="zh-CN" sz="1600" kern="0" dirty="0" smtClean="0">
                <a:latin typeface="Arial" panose="020B0604020202020204" pitchFamily="34" charset="0"/>
                <a:cs typeface="Arial" panose="020B0604020202020204" pitchFamily="34" charset="0"/>
              </a:rPr>
              <a:t>SGA</a:t>
            </a:r>
            <a:r>
              <a:rPr lang="zh-CN" altLang="en-US" sz="1600" kern="0" dirty="0" smtClean="0">
                <a:latin typeface="Arial" panose="020B0604020202020204" pitchFamily="34" charset="0"/>
                <a:cs typeface="Arial" panose="020B0604020202020204" pitchFamily="34" charset="0"/>
              </a:rPr>
              <a:t>定义是一个新生儿出生体重小于或等于在第</a:t>
            </a:r>
            <a:r>
              <a:rPr lang="en-US" altLang="zh-CN" sz="1600" kern="0" dirty="0" smtClean="0">
                <a:latin typeface="Arial" panose="020B0604020202020204" pitchFamily="34" charset="0"/>
                <a:cs typeface="Arial" panose="020B0604020202020204" pitchFamily="34" charset="0"/>
              </a:rPr>
              <a:t>10</a:t>
            </a:r>
            <a:r>
              <a:rPr lang="zh-CN" altLang="en-US" sz="1600" kern="0" dirty="0" smtClean="0">
                <a:latin typeface="Arial" panose="020B0604020202020204" pitchFamily="34" charset="0"/>
                <a:cs typeface="Arial" panose="020B0604020202020204" pitchFamily="34" charset="0"/>
              </a:rPr>
              <a:t>，第</a:t>
            </a:r>
            <a:r>
              <a:rPr lang="en-US" altLang="zh-CN" sz="1600" kern="0" dirty="0" smtClean="0">
                <a:latin typeface="Arial" panose="020B0604020202020204" pitchFamily="34" charset="0"/>
                <a:cs typeface="Arial" panose="020B0604020202020204" pitchFamily="34" charset="0"/>
              </a:rPr>
              <a:t>5, </a:t>
            </a:r>
            <a:r>
              <a:rPr lang="zh-CN" altLang="en-US" sz="1600" kern="0" dirty="0" smtClean="0">
                <a:latin typeface="Arial" panose="020B0604020202020204" pitchFamily="34" charset="0"/>
                <a:cs typeface="Arial" panose="020B0604020202020204" pitchFamily="34" charset="0"/>
              </a:rPr>
              <a:t>第</a:t>
            </a:r>
            <a:r>
              <a:rPr lang="en-US" altLang="zh-CN" sz="1600" kern="0" dirty="0" smtClean="0">
                <a:latin typeface="Arial" panose="020B0604020202020204" pitchFamily="34" charset="0"/>
                <a:cs typeface="Arial" panose="020B0604020202020204" pitchFamily="34" charset="0"/>
              </a:rPr>
              <a:t>3</a:t>
            </a:r>
            <a:r>
              <a:rPr lang="zh-CN" altLang="en-US" sz="1600" kern="0" dirty="0" smtClean="0">
                <a:latin typeface="Arial" panose="020B0604020202020204" pitchFamily="34" charset="0"/>
                <a:cs typeface="Arial" panose="020B0604020202020204" pitchFamily="34" charset="0"/>
              </a:rPr>
              <a:t>个百分位（在这顺序中第一个是可用的）或者相等的。</a:t>
            </a:r>
            <a:endParaRPr lang="en-US" altLang="zh-CN" sz="1600" kern="0" dirty="0" smtClean="0">
              <a:latin typeface="Arial" panose="020B0604020202020204" pitchFamily="34" charset="0"/>
              <a:cs typeface="Arial" panose="020B0604020202020204" pitchFamily="34" charset="0"/>
            </a:endParaRPr>
          </a:p>
          <a:p>
            <a:pPr marL="342900" indent="-342900" algn="just" eaLnBrk="1" hangingPunct="1">
              <a:lnSpc>
                <a:spcPct val="90000"/>
              </a:lnSpc>
              <a:buFont typeface="Arial"/>
              <a:buChar char="•"/>
              <a:defRPr/>
            </a:pPr>
            <a:endParaRPr lang="en-US" sz="1600" kern="0" dirty="0">
              <a:latin typeface="Arial" panose="020B0604020202020204" pitchFamily="34" charset="0"/>
              <a:cs typeface="Arial" panose="020B0604020202020204" pitchFamily="34" charset="0"/>
            </a:endParaRPr>
          </a:p>
        </p:txBody>
      </p:sp>
      <p:sp>
        <p:nvSpPr>
          <p:cNvPr id="9" name="Text Box 5"/>
          <p:cNvSpPr txBox="1">
            <a:spLocks noChangeArrowheads="1"/>
          </p:cNvSpPr>
          <p:nvPr/>
        </p:nvSpPr>
        <p:spPr bwMode="auto">
          <a:xfrm>
            <a:off x="78804" y="983050"/>
            <a:ext cx="9029700" cy="861774"/>
          </a:xfrm>
          <a:prstGeom prst="rect">
            <a:avLst/>
          </a:prstGeom>
          <a:solidFill>
            <a:srgbClr val="ED1B20"/>
          </a:solidFill>
          <a:ln>
            <a:noFill/>
          </a:ln>
          <a:extLst/>
        </p:spPr>
        <p:txBody>
          <a:bodyPr>
            <a:spAutoFit/>
          </a:bodyPr>
          <a:lstStyle/>
          <a:p>
            <a:pPr algn="ctr" eaLnBrk="1" fontAlgn="auto" hangingPunct="1">
              <a:spcBef>
                <a:spcPts val="0"/>
              </a:spcBef>
              <a:spcAft>
                <a:spcPts val="0"/>
              </a:spcAft>
              <a:defRPr/>
            </a:pPr>
            <a:r>
              <a:rPr lang="en-US" b="1" kern="0" dirty="0">
                <a:solidFill>
                  <a:srgbClr val="FFFFFF"/>
                </a:solidFill>
                <a:latin typeface="Arial"/>
              </a:rPr>
              <a:t>Prevention of pre-</a:t>
            </a:r>
            <a:r>
              <a:rPr lang="en-US" b="1" kern="0" dirty="0" err="1">
                <a:solidFill>
                  <a:srgbClr val="FFFFFF"/>
                </a:solidFill>
                <a:latin typeface="Arial"/>
              </a:rPr>
              <a:t>eclampsia</a:t>
            </a:r>
            <a:r>
              <a:rPr lang="en-US" b="1" kern="0" dirty="0">
                <a:solidFill>
                  <a:srgbClr val="FFFFFF"/>
                </a:solidFill>
                <a:latin typeface="Arial"/>
              </a:rPr>
              <a:t> by low-molecular-weight</a:t>
            </a:r>
          </a:p>
          <a:p>
            <a:pPr algn="ctr" eaLnBrk="1" fontAlgn="auto" hangingPunct="1">
              <a:spcBef>
                <a:spcPts val="0"/>
              </a:spcBef>
              <a:spcAft>
                <a:spcPts val="0"/>
              </a:spcAft>
              <a:defRPr/>
            </a:pPr>
            <a:r>
              <a:rPr lang="en-US" b="1" kern="0" dirty="0">
                <a:solidFill>
                  <a:srgbClr val="FFFFFF"/>
                </a:solidFill>
                <a:latin typeface="Arial"/>
              </a:rPr>
              <a:t>heparin in addition to aspirin: a meta-analysis</a:t>
            </a:r>
          </a:p>
          <a:p>
            <a:pPr algn="ctr" eaLnBrk="1" fontAlgn="auto" hangingPunct="1">
              <a:spcBef>
                <a:spcPts val="0"/>
              </a:spcBef>
              <a:spcAft>
                <a:spcPts val="0"/>
              </a:spcAft>
              <a:defRPr/>
            </a:pPr>
            <a:r>
              <a:rPr lang="it-IT" sz="1400" i="1" kern="0" dirty="0" err="1" smtClean="0">
                <a:solidFill>
                  <a:srgbClr val="FFFFFF"/>
                </a:solidFill>
                <a:latin typeface="Arial"/>
              </a:rPr>
              <a:t>Roberge</a:t>
            </a:r>
            <a:r>
              <a:rPr lang="en-GB" sz="1400" i="1" kern="0" dirty="0" smtClean="0">
                <a:solidFill>
                  <a:srgbClr val="FFFFFF"/>
                </a:solidFill>
                <a:latin typeface="Arial"/>
              </a:rPr>
              <a:t> </a:t>
            </a:r>
            <a:r>
              <a:rPr lang="en-GB" sz="1400" i="1" kern="0" dirty="0">
                <a:solidFill>
                  <a:srgbClr val="FFFFFF"/>
                </a:solidFill>
                <a:latin typeface="Arial"/>
              </a:rPr>
              <a:t>et al., UOG </a:t>
            </a:r>
            <a:r>
              <a:rPr lang="en-GB" sz="1400" i="1" kern="0" dirty="0" smtClean="0">
                <a:solidFill>
                  <a:srgbClr val="FFFFFF"/>
                </a:solidFill>
                <a:latin typeface="Arial"/>
              </a:rPr>
              <a:t>2016</a:t>
            </a:r>
            <a:endParaRPr lang="en-GB" sz="1400" i="1" kern="0" dirty="0">
              <a:solidFill>
                <a:srgbClr val="FFFFFF"/>
              </a:solidFill>
              <a:latin typeface="Aria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94" name="Group 2"/>
          <p:cNvGrpSpPr>
            <a:grpSpLocks/>
          </p:cNvGrpSpPr>
          <p:nvPr/>
        </p:nvGrpSpPr>
        <p:grpSpPr bwMode="auto">
          <a:xfrm>
            <a:off x="0" y="-15875"/>
            <a:ext cx="9144000" cy="923925"/>
            <a:chOff x="0" y="3755"/>
            <a:chExt cx="5760" cy="582"/>
          </a:xfrm>
        </p:grpSpPr>
        <p:pic>
          <p:nvPicPr>
            <p:cNvPr id="8208"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9"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8196" name="Text Box 27"/>
          <p:cNvSpPr txBox="1">
            <a:spLocks noChangeArrowheads="1"/>
          </p:cNvSpPr>
          <p:nvPr/>
        </p:nvSpPr>
        <p:spPr bwMode="auto">
          <a:xfrm>
            <a:off x="2864887" y="1899899"/>
            <a:ext cx="4011369" cy="369332"/>
          </a:xfrm>
          <a:prstGeom prst="rect">
            <a:avLst/>
          </a:prstGeom>
          <a:solidFill>
            <a:srgbClr val="EADEE7"/>
          </a:solidFill>
          <a:ln w="28575" algn="ctr">
            <a:solidFill>
              <a:srgbClr val="445895"/>
            </a:solidFill>
            <a:miter lim="800000"/>
            <a:headEnd/>
            <a:tailEnd/>
          </a:ln>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None/>
            </a:pPr>
            <a:r>
              <a:rPr lang="zh-CN" altLang="en-US" sz="1800" b="1" dirty="0" smtClean="0"/>
              <a:t>研究选择</a:t>
            </a:r>
            <a:endParaRPr lang="en-US" altLang="en-US" sz="1800" b="1" dirty="0"/>
          </a:p>
        </p:txBody>
      </p:sp>
      <p:sp>
        <p:nvSpPr>
          <p:cNvPr id="12" name="Rectangle 19"/>
          <p:cNvSpPr>
            <a:spLocks noChangeArrowheads="1"/>
          </p:cNvSpPr>
          <p:nvPr/>
        </p:nvSpPr>
        <p:spPr bwMode="auto">
          <a:xfrm>
            <a:off x="4763055" y="4198728"/>
            <a:ext cx="4226402" cy="1015663"/>
          </a:xfrm>
          <a:prstGeom prst="rect">
            <a:avLst/>
          </a:prstGeom>
          <a:solidFill>
            <a:srgbClr val="F0F3FB"/>
          </a:solidFill>
          <a:ln w="19050">
            <a:solidFill>
              <a:srgbClr val="445895"/>
            </a:solidFill>
            <a:miter lim="800000"/>
            <a:headEnd/>
            <a:tailEnd/>
          </a:ln>
        </p:spPr>
        <p:txBody>
          <a:bodyPr wrap="square" anchor="ct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None/>
            </a:pPr>
            <a:r>
              <a:rPr lang="zh-CN" altLang="en-US" sz="1000" b="1" dirty="0" smtClean="0"/>
              <a:t>被排除的</a:t>
            </a:r>
            <a:r>
              <a:rPr lang="en-US" altLang="en-US" sz="1000" b="1" dirty="0" smtClean="0"/>
              <a:t>(</a:t>
            </a:r>
            <a:r>
              <a:rPr lang="en-US" altLang="en-US" sz="1000" b="1" i="1" dirty="0" smtClean="0"/>
              <a:t>n</a:t>
            </a:r>
            <a:r>
              <a:rPr lang="en-US" altLang="en-US" sz="1000" b="1" dirty="0" smtClean="0"/>
              <a:t> = 209):</a:t>
            </a:r>
            <a:endParaRPr lang="en-US" altLang="en-US" sz="1000" b="1" dirty="0"/>
          </a:p>
          <a:p>
            <a:pPr marL="180975" indent="-180975" eaLnBrk="1" hangingPunct="1">
              <a:spcBef>
                <a:spcPct val="0"/>
              </a:spcBef>
              <a:buFontTx/>
              <a:buNone/>
              <a:tabLst>
                <a:tab pos="85725" algn="l"/>
              </a:tabLst>
            </a:pPr>
            <a:r>
              <a:rPr lang="en-US" altLang="en-US" sz="1000" dirty="0"/>
              <a:t>• </a:t>
            </a:r>
            <a:r>
              <a:rPr lang="zh-CN" altLang="en-US" sz="1000" dirty="0" smtClean="0"/>
              <a:t>个人沟通、重复出版物、信件、评论、社论、荟萃分析、回顾</a:t>
            </a:r>
            <a:endParaRPr lang="en-US" altLang="en-US" sz="1000" dirty="0"/>
          </a:p>
          <a:p>
            <a:pPr marL="180975" indent="-180975" eaLnBrk="1" hangingPunct="1">
              <a:spcBef>
                <a:spcPct val="0"/>
              </a:spcBef>
              <a:buFontTx/>
              <a:buNone/>
              <a:tabLst>
                <a:tab pos="85725" algn="l"/>
              </a:tabLst>
            </a:pPr>
            <a:r>
              <a:rPr lang="en-US" altLang="en-US" sz="1000" dirty="0"/>
              <a:t>• </a:t>
            </a:r>
            <a:r>
              <a:rPr lang="zh-CN" altLang="en-US" sz="1000" dirty="0" smtClean="0"/>
              <a:t>其他的研究设计</a:t>
            </a:r>
            <a:endParaRPr lang="en-US" altLang="en-US" sz="1000" dirty="0" smtClean="0"/>
          </a:p>
          <a:p>
            <a:pPr eaLnBrk="1" hangingPunct="1">
              <a:spcBef>
                <a:spcPct val="0"/>
              </a:spcBef>
              <a:buFontTx/>
              <a:buNone/>
            </a:pPr>
            <a:r>
              <a:rPr lang="en-US" altLang="en-US" sz="1000" dirty="0" smtClean="0"/>
              <a:t>• </a:t>
            </a:r>
            <a:r>
              <a:rPr lang="zh-CN" altLang="en-US" sz="1000" dirty="0" smtClean="0"/>
              <a:t>不恰当的治疗</a:t>
            </a:r>
            <a:endParaRPr lang="en-US" altLang="en-US" sz="1000" dirty="0"/>
          </a:p>
          <a:p>
            <a:pPr eaLnBrk="1" hangingPunct="1">
              <a:spcBef>
                <a:spcPct val="0"/>
              </a:spcBef>
              <a:buFontTx/>
              <a:buNone/>
            </a:pPr>
            <a:r>
              <a:rPr lang="en-US" altLang="en-US" sz="1000" dirty="0" smtClean="0"/>
              <a:t>• </a:t>
            </a:r>
            <a:r>
              <a:rPr lang="zh-CN" altLang="en-US" sz="1000" dirty="0" smtClean="0"/>
              <a:t>治疗</a:t>
            </a:r>
            <a:endParaRPr lang="en-US" altLang="en-US" sz="1000" dirty="0" smtClean="0"/>
          </a:p>
          <a:p>
            <a:pPr eaLnBrk="1" hangingPunct="1">
              <a:spcBef>
                <a:spcPct val="0"/>
              </a:spcBef>
              <a:buFontTx/>
              <a:buNone/>
            </a:pPr>
            <a:r>
              <a:rPr lang="en-US" altLang="en-US" sz="1000" dirty="0" smtClean="0"/>
              <a:t>• </a:t>
            </a:r>
            <a:r>
              <a:rPr lang="zh-CN" altLang="en-US" sz="1000" dirty="0" smtClean="0"/>
              <a:t>其他原因</a:t>
            </a:r>
            <a:endParaRPr lang="en-US" altLang="en-US" sz="1000" dirty="0"/>
          </a:p>
        </p:txBody>
      </p:sp>
      <p:sp>
        <p:nvSpPr>
          <p:cNvPr id="14" name="Rectangle 19"/>
          <p:cNvSpPr>
            <a:spLocks noChangeArrowheads="1"/>
          </p:cNvSpPr>
          <p:nvPr/>
        </p:nvSpPr>
        <p:spPr bwMode="auto">
          <a:xfrm>
            <a:off x="249789" y="3922908"/>
            <a:ext cx="4037412" cy="276999"/>
          </a:xfrm>
          <a:prstGeom prst="rect">
            <a:avLst/>
          </a:prstGeom>
          <a:solidFill>
            <a:srgbClr val="F0F3FB"/>
          </a:solidFill>
          <a:ln w="19050">
            <a:solidFill>
              <a:srgbClr val="445895"/>
            </a:solidFill>
            <a:miter lim="800000"/>
            <a:headEnd/>
            <a:tailEnd/>
          </a:ln>
        </p:spPr>
        <p:txBody>
          <a:bodyPr wrap="square" anchor="ct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None/>
            </a:pPr>
            <a:r>
              <a:rPr lang="zh-CN" altLang="en-US" sz="1200" dirty="0" smtClean="0"/>
              <a:t>可能适合纳入荟萃分析的试验</a:t>
            </a:r>
            <a:r>
              <a:rPr lang="en-US" altLang="en-US" sz="1200" dirty="0" smtClean="0"/>
              <a:t>(</a:t>
            </a:r>
            <a:r>
              <a:rPr lang="en-US" altLang="en-US" sz="1200" i="1" dirty="0" smtClean="0"/>
              <a:t>n</a:t>
            </a:r>
            <a:r>
              <a:rPr lang="en-US" altLang="en-US" sz="1200" dirty="0" smtClean="0"/>
              <a:t> = 250)</a:t>
            </a:r>
            <a:endParaRPr lang="en-US" altLang="en-US" sz="1200" dirty="0"/>
          </a:p>
        </p:txBody>
      </p:sp>
      <p:sp>
        <p:nvSpPr>
          <p:cNvPr id="15" name="Rectangle 19"/>
          <p:cNvSpPr>
            <a:spLocks noChangeArrowheads="1"/>
          </p:cNvSpPr>
          <p:nvPr/>
        </p:nvSpPr>
        <p:spPr bwMode="auto">
          <a:xfrm>
            <a:off x="4738086" y="2822196"/>
            <a:ext cx="4226402" cy="892552"/>
          </a:xfrm>
          <a:prstGeom prst="rect">
            <a:avLst/>
          </a:prstGeom>
          <a:solidFill>
            <a:srgbClr val="F0F3FB"/>
          </a:solidFill>
          <a:ln w="19050">
            <a:solidFill>
              <a:srgbClr val="445895"/>
            </a:solidFill>
            <a:miter lim="800000"/>
            <a:headEnd/>
            <a:tailEnd/>
          </a:ln>
        </p:spPr>
        <p:txBody>
          <a:bodyPr wrap="square" anchor="ct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None/>
            </a:pPr>
            <a:r>
              <a:rPr lang="zh-CN" altLang="en-US" sz="1000" b="1" dirty="0" smtClean="0"/>
              <a:t>被排除的</a:t>
            </a:r>
            <a:r>
              <a:rPr lang="en-US" altLang="en-US" sz="1000" b="1" dirty="0" smtClean="0"/>
              <a:t> (</a:t>
            </a:r>
            <a:r>
              <a:rPr lang="en-US" altLang="en-US" sz="1000" b="1" i="1" dirty="0" smtClean="0"/>
              <a:t>n</a:t>
            </a:r>
            <a:r>
              <a:rPr lang="en-US" altLang="en-US" sz="1000" b="1" dirty="0" smtClean="0"/>
              <a:t> = 1557):</a:t>
            </a:r>
            <a:endParaRPr lang="en-US" altLang="en-US" sz="1000" b="1" dirty="0"/>
          </a:p>
          <a:p>
            <a:pPr eaLnBrk="1" hangingPunct="1">
              <a:spcBef>
                <a:spcPct val="0"/>
              </a:spcBef>
            </a:pPr>
            <a:r>
              <a:rPr lang="zh-CN" altLang="en-US" sz="1000" dirty="0" smtClean="0"/>
              <a:t> 个人沟通、重复的出版物</a:t>
            </a:r>
            <a:endParaRPr lang="en-US" altLang="en-US" sz="1000" dirty="0" smtClean="0"/>
          </a:p>
          <a:p>
            <a:pPr eaLnBrk="1" hangingPunct="1">
              <a:spcBef>
                <a:spcPct val="0"/>
              </a:spcBef>
            </a:pPr>
            <a:r>
              <a:rPr lang="zh-CN" altLang="en-US" sz="1000" dirty="0" smtClean="0"/>
              <a:t> 不是阿司匹林的随机研究</a:t>
            </a:r>
            <a:endParaRPr lang="en-US" altLang="en-US" sz="1000" dirty="0"/>
          </a:p>
          <a:p>
            <a:pPr eaLnBrk="1" hangingPunct="1">
              <a:spcBef>
                <a:spcPct val="0"/>
              </a:spcBef>
            </a:pPr>
            <a:r>
              <a:rPr lang="zh-CN" altLang="en-US" sz="1000" dirty="0" smtClean="0"/>
              <a:t> 分配隐藏不足</a:t>
            </a:r>
            <a:endParaRPr lang="en-US" altLang="en-US" sz="1000" dirty="0"/>
          </a:p>
          <a:p>
            <a:pPr eaLnBrk="1" hangingPunct="1">
              <a:spcBef>
                <a:spcPct val="0"/>
              </a:spcBef>
            </a:pPr>
            <a:r>
              <a:rPr lang="zh-CN" altLang="en-US" sz="1000" dirty="0" smtClean="0"/>
              <a:t> 没有提供相关结</a:t>
            </a:r>
            <a:r>
              <a:rPr lang="zh-CN" altLang="en-US" sz="1200" dirty="0" smtClean="0"/>
              <a:t>局</a:t>
            </a:r>
            <a:endParaRPr lang="en-US" altLang="en-US" sz="1200" dirty="0"/>
          </a:p>
        </p:txBody>
      </p:sp>
      <p:sp>
        <p:nvSpPr>
          <p:cNvPr id="19" name="Rectangle 19"/>
          <p:cNvSpPr>
            <a:spLocks noChangeArrowheads="1"/>
          </p:cNvSpPr>
          <p:nvPr/>
        </p:nvSpPr>
        <p:spPr bwMode="auto">
          <a:xfrm>
            <a:off x="4738086" y="5357826"/>
            <a:ext cx="4226125" cy="1015663"/>
          </a:xfrm>
          <a:prstGeom prst="rect">
            <a:avLst/>
          </a:prstGeom>
          <a:solidFill>
            <a:srgbClr val="F0F3FB"/>
          </a:solidFill>
          <a:ln w="19050">
            <a:solidFill>
              <a:srgbClr val="445895"/>
            </a:solidFill>
            <a:miter lim="800000"/>
            <a:headEnd/>
            <a:tailEnd/>
          </a:ln>
        </p:spPr>
        <p:txBody>
          <a:bodyPr wrap="square" anchor="ct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None/>
            </a:pPr>
            <a:r>
              <a:rPr lang="zh-CN" altLang="en-US" sz="1200" b="1" dirty="0" smtClean="0"/>
              <a:t>被排除的</a:t>
            </a:r>
            <a:r>
              <a:rPr lang="en-US" altLang="en-US" sz="1200" b="1" dirty="0" smtClean="0"/>
              <a:t> (</a:t>
            </a:r>
            <a:r>
              <a:rPr lang="en-US" altLang="en-US" sz="1200" b="1" i="1" dirty="0" smtClean="0"/>
              <a:t>n</a:t>
            </a:r>
            <a:r>
              <a:rPr lang="en-US" altLang="en-US" sz="1200" b="1" dirty="0" smtClean="0"/>
              <a:t> = 32):</a:t>
            </a:r>
          </a:p>
          <a:p>
            <a:pPr eaLnBrk="1" hangingPunct="1">
              <a:spcBef>
                <a:spcPct val="0"/>
              </a:spcBef>
              <a:buSzPct val="50000"/>
              <a:buFont typeface="Wingdings" pitchFamily="2" charset="2"/>
              <a:buChar char="l"/>
            </a:pPr>
            <a:r>
              <a:rPr lang="zh-CN" altLang="en-US" sz="1200" dirty="0" smtClean="0"/>
              <a:t> 不是</a:t>
            </a:r>
            <a:r>
              <a:rPr lang="en-US" altLang="en-US" sz="1200" dirty="0" smtClean="0"/>
              <a:t>RCT (</a:t>
            </a:r>
            <a:r>
              <a:rPr lang="en-US" altLang="en-US" sz="1200" i="1" dirty="0" smtClean="0"/>
              <a:t>n</a:t>
            </a:r>
            <a:r>
              <a:rPr lang="en-US" altLang="en-US" sz="1200" dirty="0" smtClean="0"/>
              <a:t>=8)</a:t>
            </a:r>
            <a:endParaRPr lang="en-US" altLang="en-US" sz="1200" dirty="0"/>
          </a:p>
          <a:p>
            <a:pPr eaLnBrk="1" hangingPunct="1">
              <a:spcBef>
                <a:spcPct val="0"/>
              </a:spcBef>
              <a:buSzPct val="50000"/>
              <a:buFont typeface="Wingdings" pitchFamily="2" charset="2"/>
              <a:buChar char="l"/>
            </a:pPr>
            <a:r>
              <a:rPr lang="en-US" altLang="en-US" sz="1200" dirty="0" smtClean="0"/>
              <a:t> </a:t>
            </a:r>
            <a:r>
              <a:rPr lang="zh-CN" altLang="en-US" sz="1200" dirty="0" smtClean="0"/>
              <a:t>治疗不当</a:t>
            </a:r>
            <a:r>
              <a:rPr lang="en-US" altLang="en-US" sz="1200" dirty="0" smtClean="0"/>
              <a:t>(</a:t>
            </a:r>
            <a:r>
              <a:rPr lang="en-US" altLang="en-US" sz="1200" i="1" dirty="0" smtClean="0"/>
              <a:t>n</a:t>
            </a:r>
            <a:r>
              <a:rPr lang="en-US" altLang="en-US" sz="1200" dirty="0" smtClean="0"/>
              <a:t>=14)</a:t>
            </a:r>
            <a:endParaRPr lang="en-US" altLang="en-US" sz="1200" dirty="0"/>
          </a:p>
          <a:p>
            <a:pPr eaLnBrk="1" hangingPunct="1">
              <a:spcBef>
                <a:spcPct val="0"/>
              </a:spcBef>
              <a:buSzPct val="50000"/>
              <a:buFont typeface="Wingdings" pitchFamily="2" charset="2"/>
              <a:buChar char="l"/>
            </a:pPr>
            <a:r>
              <a:rPr lang="en-US" altLang="zh-CN" sz="1200" dirty="0" smtClean="0"/>
              <a:t> </a:t>
            </a:r>
            <a:r>
              <a:rPr lang="zh-CN" altLang="en-US" sz="1200" dirty="0" smtClean="0"/>
              <a:t>重复出版物</a:t>
            </a:r>
            <a:r>
              <a:rPr lang="en-US" altLang="en-US" sz="1200" dirty="0" smtClean="0"/>
              <a:t>(</a:t>
            </a:r>
            <a:r>
              <a:rPr lang="en-US" altLang="en-US" sz="1200" i="1" dirty="0" smtClean="0"/>
              <a:t>n</a:t>
            </a:r>
            <a:r>
              <a:rPr lang="en-US" altLang="en-US" sz="1200" dirty="0" smtClean="0"/>
              <a:t>=5)</a:t>
            </a:r>
            <a:endParaRPr lang="en-US" altLang="en-US" sz="1200" dirty="0"/>
          </a:p>
          <a:p>
            <a:pPr eaLnBrk="1" hangingPunct="1">
              <a:spcBef>
                <a:spcPct val="0"/>
              </a:spcBef>
              <a:buSzPct val="50000"/>
              <a:buFont typeface="Wingdings" pitchFamily="2" charset="2"/>
              <a:buChar char="l"/>
            </a:pPr>
            <a:r>
              <a:rPr lang="en-US" altLang="zh-CN" sz="1200" dirty="0" smtClean="0"/>
              <a:t> </a:t>
            </a:r>
            <a:r>
              <a:rPr lang="zh-CN" altLang="en-US" sz="1200" dirty="0" smtClean="0"/>
              <a:t>不完整结局</a:t>
            </a:r>
            <a:r>
              <a:rPr lang="en-US" altLang="en-US" sz="1200" dirty="0" smtClean="0"/>
              <a:t>(</a:t>
            </a:r>
            <a:r>
              <a:rPr lang="en-US" altLang="en-US" sz="1200" i="1" dirty="0" smtClean="0"/>
              <a:t>n</a:t>
            </a:r>
            <a:r>
              <a:rPr lang="en-US" altLang="en-US" sz="1200" dirty="0" smtClean="0"/>
              <a:t>=5</a:t>
            </a:r>
            <a:r>
              <a:rPr lang="zh-CN" altLang="en-US" sz="1200" dirty="0" smtClean="0"/>
              <a:t>）</a:t>
            </a:r>
            <a:endParaRPr lang="en-US" altLang="en-US" sz="1200" dirty="0" smtClean="0"/>
          </a:p>
        </p:txBody>
      </p:sp>
      <p:sp>
        <p:nvSpPr>
          <p:cNvPr id="25" name="Rectangle 19"/>
          <p:cNvSpPr>
            <a:spLocks noChangeArrowheads="1"/>
          </p:cNvSpPr>
          <p:nvPr/>
        </p:nvSpPr>
        <p:spPr bwMode="auto">
          <a:xfrm>
            <a:off x="107504" y="2574776"/>
            <a:ext cx="4176464" cy="276999"/>
          </a:xfrm>
          <a:prstGeom prst="rect">
            <a:avLst/>
          </a:prstGeom>
          <a:solidFill>
            <a:srgbClr val="F0F3FB"/>
          </a:solidFill>
          <a:ln w="19050">
            <a:solidFill>
              <a:srgbClr val="445895"/>
            </a:solidFill>
            <a:miter lim="800000"/>
            <a:headEnd/>
            <a:tailEnd/>
          </a:ln>
        </p:spPr>
        <p:txBody>
          <a:bodyPr wrap="square" anchor="ct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zh-CN" altLang="en-US" sz="1200" dirty="0" smtClean="0"/>
              <a:t>从电子搜索中可能适当的试验</a:t>
            </a:r>
            <a:r>
              <a:rPr lang="en-US" altLang="en-US" sz="1200" dirty="0" smtClean="0"/>
              <a:t>(</a:t>
            </a:r>
            <a:r>
              <a:rPr lang="en-US" altLang="en-US" sz="1200" i="1" dirty="0" smtClean="0"/>
              <a:t>n</a:t>
            </a:r>
            <a:r>
              <a:rPr lang="en-US" altLang="en-US" sz="1200" dirty="0" smtClean="0"/>
              <a:t> = 1807)</a:t>
            </a:r>
            <a:endParaRPr lang="en-US" altLang="en-US" sz="1200" b="1" dirty="0"/>
          </a:p>
        </p:txBody>
      </p:sp>
      <p:cxnSp>
        <p:nvCxnSpPr>
          <p:cNvPr id="42" name="Connettore 2 41"/>
          <p:cNvCxnSpPr/>
          <p:nvPr/>
        </p:nvCxnSpPr>
        <p:spPr bwMode="auto">
          <a:xfrm>
            <a:off x="2195738" y="2869427"/>
            <a:ext cx="2542348" cy="559573"/>
          </a:xfrm>
          <a:prstGeom prst="straightConnector1">
            <a:avLst/>
          </a:prstGeom>
          <a:solidFill>
            <a:schemeClr val="accent1"/>
          </a:solidFill>
          <a:ln w="38100" cap="flat" cmpd="sng" algn="ctr">
            <a:solidFill>
              <a:srgbClr val="333399"/>
            </a:solidFill>
            <a:prstDash val="solid"/>
            <a:round/>
            <a:headEnd type="none" w="med" len="med"/>
            <a:tailEnd type="arrow"/>
          </a:ln>
          <a:effectLst/>
        </p:spPr>
      </p:cxnSp>
      <p:cxnSp>
        <p:nvCxnSpPr>
          <p:cNvPr id="51" name="Connettore 2 50"/>
          <p:cNvCxnSpPr/>
          <p:nvPr/>
        </p:nvCxnSpPr>
        <p:spPr bwMode="auto">
          <a:xfrm rot="5400000">
            <a:off x="1660170" y="3387341"/>
            <a:ext cx="1071134" cy="2"/>
          </a:xfrm>
          <a:prstGeom prst="straightConnector1">
            <a:avLst/>
          </a:prstGeom>
          <a:solidFill>
            <a:schemeClr val="accent1"/>
          </a:solidFill>
          <a:ln w="38100" cap="flat" cmpd="sng" algn="ctr">
            <a:solidFill>
              <a:srgbClr val="333399"/>
            </a:solidFill>
            <a:prstDash val="solid"/>
            <a:round/>
            <a:headEnd type="none" w="med" len="med"/>
            <a:tailEnd type="arrow"/>
          </a:ln>
          <a:effectLst/>
        </p:spPr>
      </p:cxnSp>
      <p:sp>
        <p:nvSpPr>
          <p:cNvPr id="49" name="Rettangolo 48"/>
          <p:cNvSpPr/>
          <p:nvPr/>
        </p:nvSpPr>
        <p:spPr>
          <a:xfrm>
            <a:off x="141054" y="6429396"/>
            <a:ext cx="2287806" cy="276999"/>
          </a:xfrm>
          <a:prstGeom prst="rect">
            <a:avLst/>
          </a:prstGeom>
        </p:spPr>
        <p:txBody>
          <a:bodyPr wrap="none">
            <a:spAutoFit/>
          </a:bodyPr>
          <a:lstStyle/>
          <a:p>
            <a:r>
              <a:rPr lang="en-GB" sz="1200" dirty="0" smtClean="0"/>
              <a:t>*</a:t>
            </a:r>
            <a:r>
              <a:rPr lang="zh-CN" altLang="en-US" sz="1200" dirty="0" smtClean="0"/>
              <a:t>一个研究在两个出版物上发表</a:t>
            </a:r>
            <a:endParaRPr lang="en-GB" sz="1200" dirty="0"/>
          </a:p>
        </p:txBody>
      </p:sp>
      <p:sp>
        <p:nvSpPr>
          <p:cNvPr id="18" name="Text Box 5"/>
          <p:cNvSpPr txBox="1">
            <a:spLocks noChangeArrowheads="1"/>
          </p:cNvSpPr>
          <p:nvPr/>
        </p:nvSpPr>
        <p:spPr bwMode="auto">
          <a:xfrm>
            <a:off x="78804" y="983050"/>
            <a:ext cx="9029700" cy="861774"/>
          </a:xfrm>
          <a:prstGeom prst="rect">
            <a:avLst/>
          </a:prstGeom>
          <a:solidFill>
            <a:srgbClr val="ED1B20"/>
          </a:solidFill>
          <a:ln>
            <a:noFill/>
          </a:ln>
          <a:extLst/>
        </p:spPr>
        <p:txBody>
          <a:bodyPr>
            <a:spAutoFit/>
          </a:bodyPr>
          <a:lstStyle/>
          <a:p>
            <a:pPr algn="ctr" eaLnBrk="1" fontAlgn="auto" hangingPunct="1">
              <a:spcBef>
                <a:spcPts val="0"/>
              </a:spcBef>
              <a:spcAft>
                <a:spcPts val="0"/>
              </a:spcAft>
              <a:defRPr/>
            </a:pPr>
            <a:r>
              <a:rPr lang="en-US" b="1" kern="0" dirty="0">
                <a:solidFill>
                  <a:srgbClr val="FFFFFF"/>
                </a:solidFill>
                <a:latin typeface="Arial"/>
              </a:rPr>
              <a:t>Prevention of pre-</a:t>
            </a:r>
            <a:r>
              <a:rPr lang="en-US" b="1" kern="0" dirty="0" err="1">
                <a:solidFill>
                  <a:srgbClr val="FFFFFF"/>
                </a:solidFill>
                <a:latin typeface="Arial"/>
              </a:rPr>
              <a:t>eclampsia</a:t>
            </a:r>
            <a:r>
              <a:rPr lang="en-US" b="1" kern="0" dirty="0">
                <a:solidFill>
                  <a:srgbClr val="FFFFFF"/>
                </a:solidFill>
                <a:latin typeface="Arial"/>
              </a:rPr>
              <a:t> by low-molecular-weight</a:t>
            </a:r>
          </a:p>
          <a:p>
            <a:pPr algn="ctr" eaLnBrk="1" fontAlgn="auto" hangingPunct="1">
              <a:spcBef>
                <a:spcPts val="0"/>
              </a:spcBef>
              <a:spcAft>
                <a:spcPts val="0"/>
              </a:spcAft>
              <a:defRPr/>
            </a:pPr>
            <a:r>
              <a:rPr lang="en-US" b="1" kern="0" dirty="0">
                <a:solidFill>
                  <a:srgbClr val="FFFFFF"/>
                </a:solidFill>
                <a:latin typeface="Arial"/>
              </a:rPr>
              <a:t>heparin in addition to aspirin: a meta-analysis</a:t>
            </a:r>
          </a:p>
          <a:p>
            <a:pPr algn="ctr" eaLnBrk="1" fontAlgn="auto" hangingPunct="1">
              <a:spcBef>
                <a:spcPts val="0"/>
              </a:spcBef>
              <a:spcAft>
                <a:spcPts val="0"/>
              </a:spcAft>
              <a:defRPr/>
            </a:pPr>
            <a:r>
              <a:rPr lang="it-IT" sz="1400" i="1" kern="0" dirty="0" err="1" smtClean="0">
                <a:solidFill>
                  <a:srgbClr val="FFFFFF"/>
                </a:solidFill>
                <a:latin typeface="Arial"/>
              </a:rPr>
              <a:t>Roberge</a:t>
            </a:r>
            <a:r>
              <a:rPr lang="en-GB" sz="1400" i="1" kern="0" dirty="0" smtClean="0">
                <a:solidFill>
                  <a:srgbClr val="FFFFFF"/>
                </a:solidFill>
                <a:latin typeface="Arial"/>
              </a:rPr>
              <a:t> </a:t>
            </a:r>
            <a:r>
              <a:rPr lang="en-GB" sz="1400" i="1" kern="0" dirty="0">
                <a:solidFill>
                  <a:srgbClr val="FFFFFF"/>
                </a:solidFill>
                <a:latin typeface="Arial"/>
              </a:rPr>
              <a:t>et al., UOG </a:t>
            </a:r>
            <a:r>
              <a:rPr lang="en-GB" sz="1400" i="1" kern="0" dirty="0" smtClean="0">
                <a:solidFill>
                  <a:srgbClr val="FFFFFF"/>
                </a:solidFill>
                <a:latin typeface="Arial"/>
              </a:rPr>
              <a:t>2016</a:t>
            </a:r>
            <a:endParaRPr lang="en-GB" sz="1400" i="1" kern="0" dirty="0">
              <a:solidFill>
                <a:srgbClr val="FFFFFF"/>
              </a:solidFill>
              <a:latin typeface="Arial"/>
            </a:endParaRPr>
          </a:p>
        </p:txBody>
      </p:sp>
      <p:sp>
        <p:nvSpPr>
          <p:cNvPr id="20" name="Rectangle 19"/>
          <p:cNvSpPr>
            <a:spLocks noChangeArrowheads="1"/>
          </p:cNvSpPr>
          <p:nvPr/>
        </p:nvSpPr>
        <p:spPr bwMode="auto">
          <a:xfrm>
            <a:off x="320274" y="4929198"/>
            <a:ext cx="4037412" cy="276999"/>
          </a:xfrm>
          <a:prstGeom prst="rect">
            <a:avLst/>
          </a:prstGeom>
          <a:solidFill>
            <a:srgbClr val="F0F3FB"/>
          </a:solidFill>
          <a:ln w="19050">
            <a:solidFill>
              <a:srgbClr val="445895"/>
            </a:solidFill>
            <a:miter lim="800000"/>
            <a:headEnd/>
            <a:tailEnd/>
          </a:ln>
        </p:spPr>
        <p:txBody>
          <a:bodyPr wrap="square" anchor="ct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None/>
            </a:pPr>
            <a:r>
              <a:rPr lang="zh-CN" altLang="en-US" sz="1200" dirty="0" smtClean="0"/>
              <a:t>达到纳入标准的研究</a:t>
            </a:r>
            <a:r>
              <a:rPr lang="en-US" altLang="en-US" sz="1200" dirty="0" smtClean="0"/>
              <a:t>(</a:t>
            </a:r>
            <a:r>
              <a:rPr lang="en-US" altLang="en-US" sz="1200" i="1" dirty="0" smtClean="0"/>
              <a:t>n</a:t>
            </a:r>
            <a:r>
              <a:rPr lang="en-US" altLang="en-US" sz="1200" dirty="0" smtClean="0"/>
              <a:t> = 41)</a:t>
            </a:r>
            <a:endParaRPr lang="en-US" altLang="en-US" sz="1200" dirty="0"/>
          </a:p>
        </p:txBody>
      </p:sp>
      <p:sp>
        <p:nvSpPr>
          <p:cNvPr id="21" name="Rectangle 19"/>
          <p:cNvSpPr>
            <a:spLocks noChangeArrowheads="1"/>
          </p:cNvSpPr>
          <p:nvPr/>
        </p:nvSpPr>
        <p:spPr bwMode="auto">
          <a:xfrm>
            <a:off x="320274" y="5878787"/>
            <a:ext cx="4037412" cy="276999"/>
          </a:xfrm>
          <a:prstGeom prst="rect">
            <a:avLst/>
          </a:prstGeom>
          <a:solidFill>
            <a:srgbClr val="F0F3FB"/>
          </a:solidFill>
          <a:ln w="19050">
            <a:solidFill>
              <a:srgbClr val="445895"/>
            </a:solidFill>
            <a:miter lim="800000"/>
            <a:headEnd/>
            <a:tailEnd/>
          </a:ln>
        </p:spPr>
        <p:txBody>
          <a:bodyPr wrap="square" anchor="ct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None/>
            </a:pPr>
            <a:r>
              <a:rPr lang="zh-CN" altLang="en-US" sz="1200" b="1" dirty="0" smtClean="0"/>
              <a:t>最终纳入荟萃分析的研究</a:t>
            </a:r>
            <a:r>
              <a:rPr lang="en-US" altLang="en-US" sz="1200" b="1" dirty="0" smtClean="0"/>
              <a:t> (</a:t>
            </a:r>
            <a:r>
              <a:rPr lang="en-US" altLang="en-US" sz="1200" b="1" i="1" dirty="0" smtClean="0"/>
              <a:t>n</a:t>
            </a:r>
            <a:r>
              <a:rPr lang="en-US" altLang="en-US" sz="1200" b="1" dirty="0" smtClean="0"/>
              <a:t> = 8*)</a:t>
            </a:r>
            <a:endParaRPr lang="en-US" altLang="en-US" sz="1200" b="1" dirty="0"/>
          </a:p>
        </p:txBody>
      </p:sp>
      <p:cxnSp>
        <p:nvCxnSpPr>
          <p:cNvPr id="24" name="Connettore 2 23"/>
          <p:cNvCxnSpPr/>
          <p:nvPr/>
        </p:nvCxnSpPr>
        <p:spPr bwMode="auto">
          <a:xfrm>
            <a:off x="2268495" y="4214818"/>
            <a:ext cx="0" cy="763356"/>
          </a:xfrm>
          <a:prstGeom prst="straightConnector1">
            <a:avLst/>
          </a:prstGeom>
          <a:solidFill>
            <a:schemeClr val="accent1"/>
          </a:solidFill>
          <a:ln w="38100" cap="flat" cmpd="sng" algn="ctr">
            <a:solidFill>
              <a:srgbClr val="333399"/>
            </a:solidFill>
            <a:prstDash val="solid"/>
            <a:round/>
            <a:headEnd type="none" w="med" len="med"/>
            <a:tailEnd type="arrow"/>
          </a:ln>
          <a:effectLst/>
        </p:spPr>
      </p:cxnSp>
      <p:cxnSp>
        <p:nvCxnSpPr>
          <p:cNvPr id="26" name="Connettore 2 25"/>
          <p:cNvCxnSpPr>
            <a:endCxn id="21" idx="0"/>
          </p:cNvCxnSpPr>
          <p:nvPr/>
        </p:nvCxnSpPr>
        <p:spPr bwMode="auto">
          <a:xfrm rot="16200000" flipH="1">
            <a:off x="2006687" y="5546493"/>
            <a:ext cx="663837" cy="750"/>
          </a:xfrm>
          <a:prstGeom prst="straightConnector1">
            <a:avLst/>
          </a:prstGeom>
          <a:solidFill>
            <a:schemeClr val="accent1"/>
          </a:solidFill>
          <a:ln w="38100" cap="flat" cmpd="sng" algn="ctr">
            <a:solidFill>
              <a:srgbClr val="333399"/>
            </a:solidFill>
            <a:prstDash val="solid"/>
            <a:round/>
            <a:headEnd type="none" w="med" len="med"/>
            <a:tailEnd type="arrow"/>
          </a:ln>
          <a:effectLst/>
        </p:spPr>
      </p:cxnSp>
      <p:cxnSp>
        <p:nvCxnSpPr>
          <p:cNvPr id="30" name="Connettore 2 29"/>
          <p:cNvCxnSpPr>
            <a:stCxn id="14" idx="2"/>
            <a:endCxn id="12" idx="1"/>
          </p:cNvCxnSpPr>
          <p:nvPr/>
        </p:nvCxnSpPr>
        <p:spPr bwMode="auto">
          <a:xfrm rot="16200000" flipH="1">
            <a:off x="3262449" y="3205953"/>
            <a:ext cx="506653" cy="2494560"/>
          </a:xfrm>
          <a:prstGeom prst="straightConnector1">
            <a:avLst/>
          </a:prstGeom>
          <a:solidFill>
            <a:schemeClr val="accent1"/>
          </a:solidFill>
          <a:ln w="38100" cap="flat" cmpd="sng" algn="ctr">
            <a:solidFill>
              <a:srgbClr val="333399"/>
            </a:solidFill>
            <a:prstDash val="solid"/>
            <a:round/>
            <a:headEnd type="none" w="med" len="med"/>
            <a:tailEnd type="arrow"/>
          </a:ln>
          <a:effectLst/>
        </p:spPr>
      </p:cxnSp>
      <p:cxnSp>
        <p:nvCxnSpPr>
          <p:cNvPr id="32" name="Connettore 2 31"/>
          <p:cNvCxnSpPr>
            <a:stCxn id="20" idx="2"/>
            <a:endCxn id="19" idx="1"/>
          </p:cNvCxnSpPr>
          <p:nvPr/>
        </p:nvCxnSpPr>
        <p:spPr bwMode="auto">
          <a:xfrm rot="16200000" flipH="1">
            <a:off x="3208803" y="4336374"/>
            <a:ext cx="659461" cy="2399106"/>
          </a:xfrm>
          <a:prstGeom prst="straightConnector1">
            <a:avLst/>
          </a:prstGeom>
          <a:solidFill>
            <a:schemeClr val="accent1"/>
          </a:solidFill>
          <a:ln w="38100" cap="flat" cmpd="sng" algn="ctr">
            <a:solidFill>
              <a:srgbClr val="333399"/>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7175"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6"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1" name="Text Box 27"/>
          <p:cNvSpPr txBox="1">
            <a:spLocks noChangeArrowheads="1"/>
          </p:cNvSpPr>
          <p:nvPr/>
        </p:nvSpPr>
        <p:spPr bwMode="auto">
          <a:xfrm>
            <a:off x="1842938" y="1916832"/>
            <a:ext cx="5753398" cy="369332"/>
          </a:xfrm>
          <a:prstGeom prst="rect">
            <a:avLst/>
          </a:prstGeom>
          <a:solidFill>
            <a:srgbClr val="EADEE7"/>
          </a:solidFill>
          <a:ln w="28575" algn="ctr">
            <a:solidFill>
              <a:srgbClr val="445895"/>
            </a:solidFill>
            <a:miter lim="800000"/>
            <a:headEnd/>
            <a:tailEnd/>
          </a:ln>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None/>
            </a:pPr>
            <a:r>
              <a:rPr lang="zh-CN" altLang="en-US" sz="1800" b="1" dirty="0" smtClean="0"/>
              <a:t>方法</a:t>
            </a:r>
            <a:r>
              <a:rPr lang="en-US" altLang="zh-CN" sz="1800" b="1" dirty="0" smtClean="0"/>
              <a:t>-</a:t>
            </a:r>
            <a:r>
              <a:rPr lang="zh-CN" altLang="en-US" sz="1800" b="1" dirty="0" smtClean="0"/>
              <a:t>数据分析</a:t>
            </a:r>
            <a:endParaRPr lang="en-GB" altLang="en-US" sz="1800" b="1" dirty="0"/>
          </a:p>
        </p:txBody>
      </p:sp>
      <p:sp>
        <p:nvSpPr>
          <p:cNvPr id="3" name="Rettangolo 2"/>
          <p:cNvSpPr/>
          <p:nvPr/>
        </p:nvSpPr>
        <p:spPr>
          <a:xfrm>
            <a:off x="821314" y="2616001"/>
            <a:ext cx="7679776" cy="2169825"/>
          </a:xfrm>
          <a:prstGeom prst="rect">
            <a:avLst/>
          </a:prstGeom>
        </p:spPr>
        <p:txBody>
          <a:bodyPr wrap="square">
            <a:spAutoFit/>
          </a:bodyPr>
          <a:lstStyle/>
          <a:p>
            <a:pPr marL="342900" indent="-342900" algn="just" eaLnBrk="1" hangingPunct="1">
              <a:lnSpc>
                <a:spcPct val="150000"/>
              </a:lnSpc>
              <a:buFont typeface="Arial"/>
              <a:buChar char="•"/>
              <a:defRPr/>
            </a:pPr>
            <a:r>
              <a:rPr lang="zh-CN" altLang="en-US" kern="800" spc="-10" dirty="0" smtClean="0">
                <a:latin typeface="Arial" panose="020B0604020202020204" pitchFamily="34" charset="0"/>
                <a:cs typeface="Arial" panose="020B0604020202020204" pitchFamily="34" charset="0"/>
              </a:rPr>
              <a:t>相对风险</a:t>
            </a:r>
            <a:r>
              <a:rPr lang="en-US" altLang="zh-CN" kern="800" spc="-10" dirty="0" smtClean="0">
                <a:latin typeface="Arial" panose="020B0604020202020204" pitchFamily="34" charset="0"/>
                <a:cs typeface="Arial" panose="020B0604020202020204" pitchFamily="34" charset="0"/>
              </a:rPr>
              <a:t>(RRs)</a:t>
            </a:r>
            <a:r>
              <a:rPr lang="zh-CN" altLang="en-US" kern="800" spc="-10" dirty="0" smtClean="0">
                <a:latin typeface="Arial" panose="020B0604020202020204" pitchFamily="34" charset="0"/>
                <a:cs typeface="Arial" panose="020B0604020202020204" pitchFamily="34" charset="0"/>
              </a:rPr>
              <a:t>在两个结局中被计算</a:t>
            </a:r>
            <a:r>
              <a:rPr lang="en-US" altLang="zh-CN" kern="800" spc="-10" dirty="0" smtClean="0">
                <a:latin typeface="Arial" panose="020B0604020202020204" pitchFamily="34" charset="0"/>
                <a:cs typeface="Arial" panose="020B0604020202020204" pitchFamily="34" charset="0"/>
              </a:rPr>
              <a:t>, </a:t>
            </a:r>
            <a:r>
              <a:rPr lang="zh-CN" altLang="en-US" kern="800" spc="-10" dirty="0" smtClean="0">
                <a:latin typeface="Arial" panose="020B0604020202020204" pitchFamily="34" charset="0"/>
                <a:cs typeface="Arial" panose="020B0604020202020204" pitchFamily="34" charset="0"/>
              </a:rPr>
              <a:t>使用</a:t>
            </a:r>
            <a:r>
              <a:rPr lang="en-US" altLang="zh-CN" kern="800" spc="-10" dirty="0" smtClean="0">
                <a:latin typeface="Arial" panose="020B0604020202020204" pitchFamily="34" charset="0"/>
                <a:cs typeface="Arial" panose="020B0604020202020204" pitchFamily="34" charset="0"/>
              </a:rPr>
              <a:t>Review Manager 5.2.3 </a:t>
            </a:r>
            <a:r>
              <a:rPr lang="zh-CN" altLang="en-US" kern="800" spc="-10" dirty="0" smtClean="0">
                <a:latin typeface="Arial" panose="020B0604020202020204" pitchFamily="34" charset="0"/>
                <a:cs typeface="Arial" panose="020B0604020202020204" pitchFamily="34" charset="0"/>
              </a:rPr>
              <a:t>软件</a:t>
            </a:r>
            <a:r>
              <a:rPr lang="en-US" altLang="zh-CN" kern="800" spc="-10" dirty="0" smtClean="0">
                <a:latin typeface="Arial" panose="020B0604020202020204" pitchFamily="34" charset="0"/>
                <a:cs typeface="Arial" panose="020B0604020202020204" pitchFamily="34" charset="0"/>
              </a:rPr>
              <a:t>.</a:t>
            </a:r>
            <a:endParaRPr lang="en-US" kern="800" spc="-10" dirty="0">
              <a:latin typeface="Arial" panose="020B0604020202020204" pitchFamily="34" charset="0"/>
              <a:cs typeface="Arial" panose="020B0604020202020204" pitchFamily="34" charset="0"/>
            </a:endParaRPr>
          </a:p>
          <a:p>
            <a:pPr marL="342900" indent="-342900" algn="just" eaLnBrk="1" hangingPunct="1">
              <a:lnSpc>
                <a:spcPct val="150000"/>
              </a:lnSpc>
              <a:buFont typeface="Arial"/>
              <a:buChar char="•"/>
              <a:defRPr/>
            </a:pPr>
            <a:r>
              <a:rPr lang="zh-CN" altLang="en-US" kern="800" spc="-10" dirty="0" smtClean="0">
                <a:latin typeface="Arial" panose="020B0604020202020204" pitchFamily="34" charset="0"/>
                <a:cs typeface="Arial" panose="020B0604020202020204" pitchFamily="34" charset="0"/>
              </a:rPr>
              <a:t>整体</a:t>
            </a:r>
            <a:r>
              <a:rPr lang="en-US" altLang="zh-CN" kern="800" spc="-10" dirty="0" smtClean="0">
                <a:latin typeface="Arial" panose="020B0604020202020204" pitchFamily="34" charset="0"/>
                <a:cs typeface="Arial" panose="020B0604020202020204" pitchFamily="34" charset="0"/>
              </a:rPr>
              <a:t> RRs </a:t>
            </a:r>
            <a:r>
              <a:rPr lang="zh-CN" altLang="en-US" kern="800" spc="-10" dirty="0" smtClean="0">
                <a:latin typeface="Arial" panose="020B0604020202020204" pitchFamily="34" charset="0"/>
                <a:cs typeface="Arial" panose="020B0604020202020204" pitchFamily="34" charset="0"/>
              </a:rPr>
              <a:t>根据随机效应或固定效应模式进行计算是合适的</a:t>
            </a:r>
            <a:endParaRPr lang="en-US" kern="800" spc="-10" dirty="0">
              <a:latin typeface="Arial" panose="020B0604020202020204" pitchFamily="34" charset="0"/>
              <a:cs typeface="Arial" panose="020B0604020202020204" pitchFamily="34" charset="0"/>
            </a:endParaRPr>
          </a:p>
          <a:p>
            <a:pPr marL="342900" indent="-342900" algn="just" eaLnBrk="1" hangingPunct="1">
              <a:lnSpc>
                <a:spcPct val="150000"/>
              </a:lnSpc>
              <a:buFont typeface="Arial"/>
              <a:buChar char="•"/>
              <a:defRPr/>
            </a:pPr>
            <a:r>
              <a:rPr lang="zh-CN" altLang="en-US" kern="800" spc="-10" dirty="0" smtClean="0">
                <a:latin typeface="Arial" panose="020B0604020202020204" pitchFamily="34" charset="0"/>
                <a:cs typeface="Arial" panose="020B0604020202020204" pitchFamily="34" charset="0"/>
              </a:rPr>
              <a:t>研究之间的异质性通过</a:t>
            </a:r>
            <a:r>
              <a:rPr lang="en-US" altLang="zh-CN" kern="800" spc="-10" dirty="0" smtClean="0">
                <a:latin typeface="Arial" panose="020B0604020202020204" pitchFamily="34" charset="0"/>
                <a:cs typeface="Arial" panose="020B0604020202020204" pitchFamily="34" charset="0"/>
              </a:rPr>
              <a:t>Higgins </a:t>
            </a:r>
            <a:r>
              <a:rPr lang="en-US" altLang="zh-CN" i="1" kern="800" spc="-10" dirty="0" smtClean="0">
                <a:latin typeface="Arial" panose="020B0604020202020204" pitchFamily="34" charset="0"/>
                <a:cs typeface="Arial" panose="020B0604020202020204" pitchFamily="34" charset="0"/>
              </a:rPr>
              <a:t>I</a:t>
            </a:r>
            <a:r>
              <a:rPr lang="en-US" altLang="zh-CN" kern="800" spc="-10" baseline="30000" dirty="0" smtClean="0">
                <a:latin typeface="Arial" panose="020B0604020202020204" pitchFamily="34" charset="0"/>
                <a:cs typeface="Arial" panose="020B0604020202020204" pitchFamily="34" charset="0"/>
              </a:rPr>
              <a:t>2</a:t>
            </a:r>
            <a:r>
              <a:rPr lang="en-US" altLang="zh-CN" kern="800" spc="-10" dirty="0" smtClean="0">
                <a:latin typeface="Arial" panose="020B0604020202020204" pitchFamily="34" charset="0"/>
                <a:cs typeface="Arial" panose="020B0604020202020204" pitchFamily="34" charset="0"/>
              </a:rPr>
              <a:t> </a:t>
            </a:r>
            <a:r>
              <a:rPr lang="zh-CN" altLang="en-US" kern="800" spc="-10" dirty="0" smtClean="0">
                <a:latin typeface="Arial" panose="020B0604020202020204" pitchFamily="34" charset="0"/>
                <a:cs typeface="Arial" panose="020B0604020202020204" pitchFamily="34" charset="0"/>
              </a:rPr>
              <a:t>统计进行分析</a:t>
            </a:r>
            <a:r>
              <a:rPr lang="en-US" altLang="zh-CN" kern="800" spc="-10" dirty="0" smtClean="0">
                <a:latin typeface="Arial" panose="020B0604020202020204" pitchFamily="34" charset="0"/>
                <a:cs typeface="Arial" panose="020B0604020202020204" pitchFamily="34" charset="0"/>
              </a:rPr>
              <a:t>.</a:t>
            </a:r>
          </a:p>
          <a:p>
            <a:pPr marL="342900" indent="-342900" algn="just" eaLnBrk="1" hangingPunct="1">
              <a:lnSpc>
                <a:spcPct val="150000"/>
              </a:lnSpc>
              <a:buFont typeface="Arial"/>
              <a:buChar char="•"/>
              <a:defRPr/>
            </a:pPr>
            <a:r>
              <a:rPr lang="zh-CN" altLang="en-US" kern="800" spc="-10" dirty="0" smtClean="0">
                <a:latin typeface="Arial" panose="020B0604020202020204" pitchFamily="34" charset="0"/>
                <a:cs typeface="Arial" panose="020B0604020202020204" pitchFamily="34" charset="0"/>
              </a:rPr>
              <a:t>试验的分布通过漏斗图检验发表偏倚</a:t>
            </a:r>
            <a:endParaRPr lang="en-US" kern="800" spc="-10" dirty="0">
              <a:latin typeface="Arial" panose="020B0604020202020204" pitchFamily="34" charset="0"/>
              <a:cs typeface="Arial" panose="020B0604020202020204" pitchFamily="34" charset="0"/>
            </a:endParaRPr>
          </a:p>
          <a:p>
            <a:pPr marL="342900" indent="-342900" algn="just" eaLnBrk="1" hangingPunct="1">
              <a:lnSpc>
                <a:spcPct val="150000"/>
              </a:lnSpc>
              <a:buFont typeface="Arial"/>
              <a:buChar char="•"/>
              <a:defRPr/>
            </a:pPr>
            <a:r>
              <a:rPr lang="zh-CN" altLang="en-US" kern="800" spc="-10" dirty="0" smtClean="0">
                <a:latin typeface="Arial" panose="020B0604020202020204" pitchFamily="34" charset="0"/>
                <a:cs typeface="Arial" panose="020B0604020202020204" pitchFamily="34" charset="0"/>
              </a:rPr>
              <a:t>敏感性分析用来探讨结果的稳定性和研究之间异质性</a:t>
            </a:r>
            <a:endParaRPr lang="en-US" kern="800" spc="-10" dirty="0">
              <a:latin typeface="Arial" panose="020B0604020202020204" pitchFamily="34" charset="0"/>
              <a:cs typeface="Arial" panose="020B0604020202020204" pitchFamily="34" charset="0"/>
            </a:endParaRPr>
          </a:p>
        </p:txBody>
      </p:sp>
      <p:sp>
        <p:nvSpPr>
          <p:cNvPr id="9" name="Text Box 5"/>
          <p:cNvSpPr txBox="1">
            <a:spLocks noChangeArrowheads="1"/>
          </p:cNvSpPr>
          <p:nvPr/>
        </p:nvSpPr>
        <p:spPr bwMode="auto">
          <a:xfrm>
            <a:off x="78804" y="983050"/>
            <a:ext cx="9029700" cy="861774"/>
          </a:xfrm>
          <a:prstGeom prst="rect">
            <a:avLst/>
          </a:prstGeom>
          <a:solidFill>
            <a:srgbClr val="ED1B20"/>
          </a:solidFill>
          <a:ln>
            <a:noFill/>
          </a:ln>
          <a:extLst/>
        </p:spPr>
        <p:txBody>
          <a:bodyPr>
            <a:spAutoFit/>
          </a:bodyPr>
          <a:lstStyle/>
          <a:p>
            <a:pPr algn="ctr" eaLnBrk="1" fontAlgn="auto" hangingPunct="1">
              <a:spcBef>
                <a:spcPts val="0"/>
              </a:spcBef>
              <a:spcAft>
                <a:spcPts val="0"/>
              </a:spcAft>
              <a:defRPr/>
            </a:pPr>
            <a:r>
              <a:rPr lang="en-US" b="1" kern="0" dirty="0">
                <a:solidFill>
                  <a:srgbClr val="FFFFFF"/>
                </a:solidFill>
                <a:latin typeface="Arial"/>
              </a:rPr>
              <a:t>Prevention of pre-</a:t>
            </a:r>
            <a:r>
              <a:rPr lang="en-US" b="1" kern="0" dirty="0" err="1">
                <a:solidFill>
                  <a:srgbClr val="FFFFFF"/>
                </a:solidFill>
                <a:latin typeface="Arial"/>
              </a:rPr>
              <a:t>eclampsia</a:t>
            </a:r>
            <a:r>
              <a:rPr lang="en-US" b="1" kern="0" dirty="0">
                <a:solidFill>
                  <a:srgbClr val="FFFFFF"/>
                </a:solidFill>
                <a:latin typeface="Arial"/>
              </a:rPr>
              <a:t> by low-molecular-weight</a:t>
            </a:r>
          </a:p>
          <a:p>
            <a:pPr algn="ctr" eaLnBrk="1" fontAlgn="auto" hangingPunct="1">
              <a:spcBef>
                <a:spcPts val="0"/>
              </a:spcBef>
              <a:spcAft>
                <a:spcPts val="0"/>
              </a:spcAft>
              <a:defRPr/>
            </a:pPr>
            <a:r>
              <a:rPr lang="en-US" b="1" kern="0" dirty="0">
                <a:solidFill>
                  <a:srgbClr val="FFFFFF"/>
                </a:solidFill>
                <a:latin typeface="Arial"/>
              </a:rPr>
              <a:t>heparin in addition to aspirin: a meta-analysis</a:t>
            </a:r>
          </a:p>
          <a:p>
            <a:pPr algn="ctr" eaLnBrk="1" fontAlgn="auto" hangingPunct="1">
              <a:spcBef>
                <a:spcPts val="0"/>
              </a:spcBef>
              <a:spcAft>
                <a:spcPts val="0"/>
              </a:spcAft>
              <a:defRPr/>
            </a:pPr>
            <a:r>
              <a:rPr lang="it-IT" sz="1400" i="1" kern="0" dirty="0" err="1" smtClean="0">
                <a:solidFill>
                  <a:srgbClr val="FFFFFF"/>
                </a:solidFill>
                <a:latin typeface="Arial"/>
              </a:rPr>
              <a:t>Roberge</a:t>
            </a:r>
            <a:r>
              <a:rPr lang="en-GB" sz="1400" i="1" kern="0" dirty="0" smtClean="0">
                <a:solidFill>
                  <a:srgbClr val="FFFFFF"/>
                </a:solidFill>
                <a:latin typeface="Arial"/>
              </a:rPr>
              <a:t> </a:t>
            </a:r>
            <a:r>
              <a:rPr lang="en-GB" sz="1400" i="1" kern="0" dirty="0">
                <a:solidFill>
                  <a:srgbClr val="FFFFFF"/>
                </a:solidFill>
                <a:latin typeface="Arial"/>
              </a:rPr>
              <a:t>et al., UOG </a:t>
            </a:r>
            <a:r>
              <a:rPr lang="en-GB" sz="1400" i="1" kern="0" dirty="0" smtClean="0">
                <a:solidFill>
                  <a:srgbClr val="FFFFFF"/>
                </a:solidFill>
                <a:latin typeface="Arial"/>
              </a:rPr>
              <a:t>2016</a:t>
            </a:r>
            <a:endParaRPr lang="en-GB" sz="1400" i="1" kern="0" dirty="0">
              <a:solidFill>
                <a:srgbClr val="FFFFFF"/>
              </a:solidFill>
              <a:latin typeface="Arial"/>
            </a:endParaRPr>
          </a:p>
        </p:txBody>
      </p:sp>
    </p:spTree>
    <p:extLst>
      <p:ext uri="{BB962C8B-B14F-4D97-AF65-F5344CB8AC3E}">
        <p14:creationId xmlns:p14="http://schemas.microsoft.com/office/powerpoint/2010/main" val="34723877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9222"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3"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Text Box 27"/>
          <p:cNvSpPr txBox="1">
            <a:spLocks noChangeArrowheads="1"/>
          </p:cNvSpPr>
          <p:nvPr/>
        </p:nvSpPr>
        <p:spPr bwMode="auto">
          <a:xfrm>
            <a:off x="1907704" y="1916832"/>
            <a:ext cx="5465366" cy="461665"/>
          </a:xfrm>
          <a:prstGeom prst="rect">
            <a:avLst/>
          </a:prstGeom>
          <a:solidFill>
            <a:srgbClr val="EADEE7"/>
          </a:solidFill>
          <a:ln w="28575" algn="ctr">
            <a:solidFill>
              <a:srgbClr val="445895"/>
            </a:solidFill>
            <a:miter lim="800000"/>
            <a:headEnd/>
            <a:tailEnd/>
          </a:ln>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zh-CN" altLang="en-US" sz="2400" b="1" dirty="0" smtClean="0"/>
              <a:t>结果</a:t>
            </a:r>
            <a:r>
              <a:rPr lang="en-GB" altLang="en-US" sz="2400" b="1" dirty="0" smtClean="0"/>
              <a:t> </a:t>
            </a:r>
            <a:r>
              <a:rPr lang="en-US" altLang="zh-CN" sz="2400" b="1" dirty="0" smtClean="0"/>
              <a:t>-</a:t>
            </a:r>
            <a:r>
              <a:rPr lang="zh-CN" altLang="en-US" sz="2400" b="1" dirty="0" smtClean="0"/>
              <a:t>纳入</a:t>
            </a:r>
            <a:r>
              <a:rPr lang="en-US" altLang="zh-CN" sz="2400" b="1" dirty="0" smtClean="0"/>
              <a:t>8</a:t>
            </a:r>
            <a:r>
              <a:rPr lang="zh-CN" altLang="en-US" sz="2400" b="1" dirty="0" smtClean="0"/>
              <a:t>项研究</a:t>
            </a:r>
            <a:endParaRPr lang="en-GB" altLang="en-US" sz="2400" b="1" dirty="0"/>
          </a:p>
        </p:txBody>
      </p:sp>
      <p:sp>
        <p:nvSpPr>
          <p:cNvPr id="8" name="Text Box 5"/>
          <p:cNvSpPr txBox="1">
            <a:spLocks noChangeArrowheads="1"/>
          </p:cNvSpPr>
          <p:nvPr/>
        </p:nvSpPr>
        <p:spPr bwMode="auto">
          <a:xfrm>
            <a:off x="78804" y="983050"/>
            <a:ext cx="9029700" cy="861774"/>
          </a:xfrm>
          <a:prstGeom prst="rect">
            <a:avLst/>
          </a:prstGeom>
          <a:solidFill>
            <a:srgbClr val="ED1B20"/>
          </a:solidFill>
          <a:ln>
            <a:noFill/>
          </a:ln>
          <a:extLst/>
        </p:spPr>
        <p:txBody>
          <a:bodyPr>
            <a:spAutoFit/>
          </a:bodyPr>
          <a:lstStyle/>
          <a:p>
            <a:pPr algn="ctr" eaLnBrk="1" fontAlgn="auto" hangingPunct="1">
              <a:spcBef>
                <a:spcPts val="0"/>
              </a:spcBef>
              <a:spcAft>
                <a:spcPts val="0"/>
              </a:spcAft>
              <a:defRPr/>
            </a:pPr>
            <a:r>
              <a:rPr lang="en-US" b="1" kern="0" dirty="0">
                <a:solidFill>
                  <a:srgbClr val="FFFFFF"/>
                </a:solidFill>
                <a:latin typeface="Arial"/>
              </a:rPr>
              <a:t>Prevention of pre-</a:t>
            </a:r>
            <a:r>
              <a:rPr lang="en-US" b="1" kern="0" dirty="0" err="1">
                <a:solidFill>
                  <a:srgbClr val="FFFFFF"/>
                </a:solidFill>
                <a:latin typeface="Arial"/>
              </a:rPr>
              <a:t>eclampsia</a:t>
            </a:r>
            <a:r>
              <a:rPr lang="en-US" b="1" kern="0" dirty="0">
                <a:solidFill>
                  <a:srgbClr val="FFFFFF"/>
                </a:solidFill>
                <a:latin typeface="Arial"/>
              </a:rPr>
              <a:t> by low-molecular-weight</a:t>
            </a:r>
          </a:p>
          <a:p>
            <a:pPr algn="ctr" eaLnBrk="1" fontAlgn="auto" hangingPunct="1">
              <a:spcBef>
                <a:spcPts val="0"/>
              </a:spcBef>
              <a:spcAft>
                <a:spcPts val="0"/>
              </a:spcAft>
              <a:defRPr/>
            </a:pPr>
            <a:r>
              <a:rPr lang="en-US" b="1" kern="0" dirty="0">
                <a:solidFill>
                  <a:srgbClr val="FFFFFF"/>
                </a:solidFill>
                <a:latin typeface="Arial"/>
              </a:rPr>
              <a:t>heparin in addition to aspirin: a meta-analysis</a:t>
            </a:r>
          </a:p>
          <a:p>
            <a:pPr algn="ctr" eaLnBrk="1" fontAlgn="auto" hangingPunct="1">
              <a:spcBef>
                <a:spcPts val="0"/>
              </a:spcBef>
              <a:spcAft>
                <a:spcPts val="0"/>
              </a:spcAft>
              <a:defRPr/>
            </a:pPr>
            <a:r>
              <a:rPr lang="it-IT" sz="1400" i="1" kern="0" dirty="0" err="1" smtClean="0">
                <a:solidFill>
                  <a:srgbClr val="FFFFFF"/>
                </a:solidFill>
                <a:latin typeface="Arial"/>
              </a:rPr>
              <a:t>Roberge</a:t>
            </a:r>
            <a:r>
              <a:rPr lang="en-GB" sz="1400" i="1" kern="0" dirty="0" smtClean="0">
                <a:solidFill>
                  <a:srgbClr val="FFFFFF"/>
                </a:solidFill>
                <a:latin typeface="Arial"/>
              </a:rPr>
              <a:t> </a:t>
            </a:r>
            <a:r>
              <a:rPr lang="en-GB" sz="1400" i="1" kern="0" dirty="0">
                <a:solidFill>
                  <a:srgbClr val="FFFFFF"/>
                </a:solidFill>
                <a:latin typeface="Arial"/>
              </a:rPr>
              <a:t>et al., UOG </a:t>
            </a:r>
            <a:r>
              <a:rPr lang="en-GB" sz="1400" i="1" kern="0" dirty="0" smtClean="0">
                <a:solidFill>
                  <a:srgbClr val="FFFFFF"/>
                </a:solidFill>
                <a:latin typeface="Arial"/>
              </a:rPr>
              <a:t>2016</a:t>
            </a:r>
            <a:endParaRPr lang="en-GB" sz="1400" i="1" kern="0" dirty="0">
              <a:solidFill>
                <a:srgbClr val="FFFFFF"/>
              </a:solidFill>
              <a:latin typeface="Arial"/>
            </a:endParaRPr>
          </a:p>
        </p:txBody>
      </p:sp>
      <p:sp>
        <p:nvSpPr>
          <p:cNvPr id="11" name="Rettangolo 10"/>
          <p:cNvSpPr/>
          <p:nvPr/>
        </p:nvSpPr>
        <p:spPr>
          <a:xfrm>
            <a:off x="754153" y="5888885"/>
            <a:ext cx="7675499" cy="492443"/>
          </a:xfrm>
          <a:prstGeom prst="rect">
            <a:avLst/>
          </a:prstGeom>
        </p:spPr>
        <p:txBody>
          <a:bodyPr wrap="none">
            <a:spAutoFit/>
          </a:bodyPr>
          <a:lstStyle/>
          <a:p>
            <a:r>
              <a:rPr lang="en-GB" altLang="zh-CN" sz="1300" dirty="0" smtClean="0"/>
              <a:t>GA, </a:t>
            </a:r>
            <a:r>
              <a:rPr lang="zh-CN" altLang="en-US" sz="1300" dirty="0" smtClean="0"/>
              <a:t>纳入时的孕周</a:t>
            </a:r>
            <a:r>
              <a:rPr lang="en-GB" altLang="zh-CN" sz="1300" dirty="0" smtClean="0"/>
              <a:t>; cons., </a:t>
            </a:r>
            <a:r>
              <a:rPr lang="zh-CN" altLang="en-US" sz="1300" dirty="0" smtClean="0"/>
              <a:t>连续的</a:t>
            </a:r>
            <a:r>
              <a:rPr lang="en-GB" altLang="zh-CN" sz="1300" dirty="0" smtClean="0"/>
              <a:t>; misc., </a:t>
            </a:r>
            <a:r>
              <a:rPr lang="zh-CN" altLang="en-US" sz="1300" dirty="0" smtClean="0"/>
              <a:t>流产</a:t>
            </a:r>
            <a:r>
              <a:rPr lang="en-GB" altLang="zh-CN" sz="1300" dirty="0" smtClean="0"/>
              <a:t>; LAC, </a:t>
            </a:r>
            <a:r>
              <a:rPr lang="zh-CN" altLang="en-US" sz="1300" dirty="0" smtClean="0"/>
              <a:t>狼疮抗凝物</a:t>
            </a:r>
            <a:r>
              <a:rPr lang="en-GB" altLang="zh-CN" sz="1300" dirty="0" smtClean="0"/>
              <a:t>; ACA-Ab: </a:t>
            </a:r>
            <a:r>
              <a:rPr lang="zh-CN" altLang="en-US" sz="1300" dirty="0" smtClean="0"/>
              <a:t>抗心磷脂抗体</a:t>
            </a:r>
            <a:r>
              <a:rPr lang="en-GB" altLang="zh-CN" sz="1300" dirty="0" smtClean="0"/>
              <a:t>; TP, </a:t>
            </a:r>
            <a:r>
              <a:rPr lang="zh-CN" altLang="en-US" sz="1300" dirty="0" smtClean="0"/>
              <a:t>血栓形成</a:t>
            </a:r>
            <a:endParaRPr lang="en-GB" altLang="zh-CN" sz="1300" dirty="0" smtClean="0"/>
          </a:p>
          <a:p>
            <a:endParaRPr lang="en-GB" sz="1300" dirty="0"/>
          </a:p>
        </p:txBody>
      </p:sp>
      <p:graphicFrame>
        <p:nvGraphicFramePr>
          <p:cNvPr id="5" name="Tabella 4"/>
          <p:cNvGraphicFramePr>
            <a:graphicFrameLocks noGrp="1"/>
          </p:cNvGraphicFramePr>
          <p:nvPr>
            <p:extLst>
              <p:ext uri="{D42A27DB-BD31-4B8C-83A1-F6EECF244321}">
                <p14:modId xmlns:p14="http://schemas.microsoft.com/office/powerpoint/2010/main" val="1412431069"/>
              </p:ext>
            </p:extLst>
          </p:nvPr>
        </p:nvGraphicFramePr>
        <p:xfrm>
          <a:off x="467544" y="2473278"/>
          <a:ext cx="8280920" cy="3276746"/>
        </p:xfrm>
        <a:graphic>
          <a:graphicData uri="http://schemas.openxmlformats.org/drawingml/2006/table">
            <a:tbl>
              <a:tblPr/>
              <a:tblGrid>
                <a:gridCol w="1296144"/>
                <a:gridCol w="504056"/>
                <a:gridCol w="2376264"/>
                <a:gridCol w="4104456"/>
              </a:tblGrid>
              <a:tr h="378847">
                <a:tc>
                  <a:txBody>
                    <a:bodyPr/>
                    <a:lstStyle/>
                    <a:p>
                      <a:pPr algn="l" fontAlgn="ctr"/>
                      <a:r>
                        <a:rPr lang="zh-CN" altLang="en-US" sz="1000" b="1" i="0" u="none" strike="noStrike" dirty="0" smtClean="0">
                          <a:solidFill>
                            <a:srgbClr val="000000"/>
                          </a:solidFill>
                          <a:effectLst/>
                          <a:latin typeface="Arial"/>
                        </a:rPr>
                        <a:t>引用</a:t>
                      </a:r>
                      <a:endParaRPr lang="it-IT" sz="1000" b="1" i="0" u="none" strike="noStrike" dirty="0">
                        <a:solidFill>
                          <a:srgbClr val="000000"/>
                        </a:solidFill>
                        <a:effectLst/>
                        <a:latin typeface="Arial"/>
                      </a:endParaRPr>
                    </a:p>
                  </a:txBody>
                  <a:tcPr marL="12628" marR="12628" marT="12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it-IT" sz="1000" b="1" i="1" u="none" strike="noStrike" dirty="0" err="1">
                          <a:solidFill>
                            <a:srgbClr val="000000"/>
                          </a:solidFill>
                          <a:effectLst/>
                          <a:latin typeface="Arial"/>
                        </a:rPr>
                        <a:t>n</a:t>
                      </a:r>
                      <a:endParaRPr lang="it-IT" sz="1000" b="1" i="1" u="none" strike="noStrike" dirty="0">
                        <a:solidFill>
                          <a:srgbClr val="000000"/>
                        </a:solidFill>
                        <a:effectLst/>
                        <a:latin typeface="Arial"/>
                      </a:endParaRPr>
                    </a:p>
                  </a:txBody>
                  <a:tcPr marL="12628" marR="12628" marT="12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marL="0" indent="0" algn="l" fontAlgn="ctr"/>
                      <a:r>
                        <a:rPr lang="zh-CN" altLang="en-US" sz="1000" b="1" i="0" u="none" strike="noStrike" dirty="0" smtClean="0">
                          <a:solidFill>
                            <a:srgbClr val="000000"/>
                          </a:solidFill>
                          <a:effectLst/>
                          <a:latin typeface="Arial"/>
                        </a:rPr>
                        <a:t>纳入时</a:t>
                      </a:r>
                      <a:r>
                        <a:rPr lang="en-US" altLang="zh-CN" sz="1000" b="1" i="0" u="none" strike="noStrike" dirty="0" smtClean="0">
                          <a:solidFill>
                            <a:srgbClr val="000000"/>
                          </a:solidFill>
                          <a:effectLst/>
                          <a:latin typeface="Arial"/>
                        </a:rPr>
                        <a:t>GA</a:t>
                      </a:r>
                      <a:endParaRPr lang="it-IT" sz="1000" b="1" i="0" u="none" strike="noStrike" dirty="0">
                        <a:solidFill>
                          <a:srgbClr val="000000"/>
                        </a:solidFill>
                        <a:effectLst/>
                        <a:latin typeface="Arial"/>
                      </a:endParaRPr>
                    </a:p>
                  </a:txBody>
                  <a:tcPr marL="12628" marR="12628" marT="12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zh-CN" altLang="en-US" sz="1000" b="1" i="0" u="none" strike="noStrike" dirty="0" smtClean="0">
                          <a:solidFill>
                            <a:srgbClr val="000000"/>
                          </a:solidFill>
                          <a:effectLst/>
                          <a:latin typeface="Arial"/>
                        </a:rPr>
                        <a:t>纳入标准</a:t>
                      </a:r>
                      <a:endParaRPr lang="it-IT" sz="1000" b="1" i="0" u="none" strike="noStrike" dirty="0">
                        <a:solidFill>
                          <a:srgbClr val="000000"/>
                        </a:solidFill>
                        <a:effectLst/>
                        <a:latin typeface="Arial"/>
                      </a:endParaRPr>
                    </a:p>
                  </a:txBody>
                  <a:tcPr marL="12628" marR="12628" marT="12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360851">
                <a:tc>
                  <a:txBody>
                    <a:bodyPr/>
                    <a:lstStyle/>
                    <a:p>
                      <a:pPr algn="l" fontAlgn="ctr"/>
                      <a:r>
                        <a:rPr lang="it-IT" sz="1000" b="0" i="0" u="none" strike="noStrike" dirty="0" err="1" smtClean="0">
                          <a:solidFill>
                            <a:srgbClr val="000000"/>
                          </a:solidFill>
                          <a:effectLst/>
                          <a:latin typeface="Arial"/>
                        </a:rPr>
                        <a:t>Farquharson</a:t>
                      </a:r>
                      <a:endParaRPr lang="it-IT" sz="1000" b="0" i="0" u="none" strike="noStrike" dirty="0">
                        <a:solidFill>
                          <a:srgbClr val="000000"/>
                        </a:solidFill>
                        <a:effectLst/>
                        <a:latin typeface="Arial"/>
                      </a:endParaRPr>
                    </a:p>
                  </a:txBody>
                  <a:tcPr marL="12628" marR="12628" marT="12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it-IT" sz="1000" b="0" i="0" u="none" strike="noStrike" dirty="0">
                          <a:solidFill>
                            <a:srgbClr val="000000"/>
                          </a:solidFill>
                          <a:effectLst/>
                          <a:latin typeface="Arial"/>
                        </a:rPr>
                        <a:t>98</a:t>
                      </a:r>
                    </a:p>
                  </a:txBody>
                  <a:tcPr marL="12628" marR="12628" marT="12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pl-PL" altLang="zh-CN" sz="1000" b="0" i="0" u="none" strike="noStrike" dirty="0" smtClean="0">
                          <a:solidFill>
                            <a:srgbClr val="000000"/>
                          </a:solidFill>
                          <a:effectLst/>
                          <a:latin typeface="+mn-lt"/>
                        </a:rPr>
                        <a:t>&lt;12</a:t>
                      </a:r>
                      <a:r>
                        <a:rPr lang="en-US" altLang="zh-CN" sz="1000" b="0" i="0" u="none" strike="noStrike" baseline="0" dirty="0" smtClean="0">
                          <a:solidFill>
                            <a:srgbClr val="000000"/>
                          </a:solidFill>
                          <a:effectLst/>
                          <a:latin typeface="+mn-lt"/>
                        </a:rPr>
                        <a:t> </a:t>
                      </a:r>
                      <a:r>
                        <a:rPr lang="zh-CN" altLang="en-US" sz="1000" b="0" i="0" u="none" strike="noStrike" baseline="0" dirty="0" smtClean="0">
                          <a:solidFill>
                            <a:srgbClr val="000000"/>
                          </a:solidFill>
                          <a:effectLst/>
                          <a:latin typeface="+mn-lt"/>
                        </a:rPr>
                        <a:t>周</a:t>
                      </a:r>
                      <a:endParaRPr lang="pl-PL" sz="1000" b="0" i="0" u="none" strike="noStrike" dirty="0">
                        <a:solidFill>
                          <a:srgbClr val="000000"/>
                        </a:solidFill>
                        <a:effectLst/>
                        <a:latin typeface="Arial"/>
                      </a:endParaRPr>
                    </a:p>
                  </a:txBody>
                  <a:tcPr marL="12628" marR="12628" marT="12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it-IT" altLang="zh-CN" sz="1000" b="0" i="0" u="none" strike="noStrike" dirty="0" smtClean="0">
                          <a:solidFill>
                            <a:srgbClr val="000000"/>
                          </a:solidFill>
                          <a:effectLst/>
                          <a:latin typeface="+mn-lt"/>
                        </a:rPr>
                        <a:t>≥2 cons. misc. and TP, LAC </a:t>
                      </a:r>
                      <a:r>
                        <a:rPr lang="zh-CN" altLang="en-US" sz="1000" b="0" i="0" u="none" strike="noStrike" dirty="0" smtClean="0">
                          <a:solidFill>
                            <a:srgbClr val="000000"/>
                          </a:solidFill>
                          <a:effectLst/>
                          <a:latin typeface="+mn-lt"/>
                        </a:rPr>
                        <a:t>和</a:t>
                      </a:r>
                      <a:r>
                        <a:rPr lang="en-US" altLang="zh-CN" sz="1000" b="0" i="0" u="none" strike="noStrike" dirty="0" smtClean="0">
                          <a:solidFill>
                            <a:srgbClr val="000000"/>
                          </a:solidFill>
                          <a:effectLst/>
                          <a:latin typeface="+mn-lt"/>
                        </a:rPr>
                        <a:t>/</a:t>
                      </a:r>
                      <a:r>
                        <a:rPr lang="zh-CN" altLang="en-US" sz="1000" b="0" i="0" u="none" strike="noStrike" dirty="0" smtClean="0">
                          <a:solidFill>
                            <a:srgbClr val="000000"/>
                          </a:solidFill>
                          <a:effectLst/>
                          <a:latin typeface="+mn-lt"/>
                        </a:rPr>
                        <a:t>或</a:t>
                      </a:r>
                      <a:r>
                        <a:rPr lang="it-IT" altLang="zh-CN" sz="1000" b="0" i="0" u="none" strike="noStrike" dirty="0" smtClean="0">
                          <a:solidFill>
                            <a:srgbClr val="000000"/>
                          </a:solidFill>
                          <a:effectLst/>
                          <a:latin typeface="+mn-lt"/>
                        </a:rPr>
                        <a:t>ACA-</a:t>
                      </a:r>
                      <a:r>
                        <a:rPr lang="it-IT" altLang="zh-CN" sz="1000" b="0" i="0" u="none" strike="noStrike" baseline="0" dirty="0" smtClean="0">
                          <a:solidFill>
                            <a:srgbClr val="000000"/>
                          </a:solidFill>
                          <a:effectLst/>
                          <a:latin typeface="+mn-lt"/>
                        </a:rPr>
                        <a:t>Ab</a:t>
                      </a:r>
                      <a:r>
                        <a:rPr lang="zh-CN" altLang="en-US" sz="1000" b="0" i="0" u="none" strike="noStrike" baseline="0" dirty="0" smtClean="0">
                          <a:solidFill>
                            <a:srgbClr val="000000"/>
                          </a:solidFill>
                          <a:effectLst/>
                          <a:latin typeface="+mn-lt"/>
                        </a:rPr>
                        <a:t>阳性</a:t>
                      </a:r>
                      <a:endParaRPr lang="it-IT" sz="1000" b="0" i="0" u="none" strike="noStrike" dirty="0">
                        <a:solidFill>
                          <a:srgbClr val="000000"/>
                        </a:solidFill>
                        <a:effectLst/>
                        <a:latin typeface="Arial"/>
                      </a:endParaRPr>
                    </a:p>
                  </a:txBody>
                  <a:tcPr marL="12628" marR="12628" marT="12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r h="379658">
                <a:tc>
                  <a:txBody>
                    <a:bodyPr/>
                    <a:lstStyle/>
                    <a:p>
                      <a:pPr algn="l" fontAlgn="ctr"/>
                      <a:r>
                        <a:rPr lang="it-IT" sz="1000" b="0" i="0" u="none" strike="noStrike" dirty="0" err="1" smtClean="0">
                          <a:solidFill>
                            <a:srgbClr val="000000"/>
                          </a:solidFill>
                          <a:effectLst/>
                          <a:latin typeface="Arial"/>
                        </a:rPr>
                        <a:t>Ferrier</a:t>
                      </a:r>
                      <a:endParaRPr lang="it-IT" sz="1000" b="0" i="0" u="none" strike="noStrike" dirty="0">
                        <a:solidFill>
                          <a:srgbClr val="000000"/>
                        </a:solidFill>
                        <a:effectLst/>
                        <a:latin typeface="Arial"/>
                      </a:endParaRPr>
                    </a:p>
                  </a:txBody>
                  <a:tcPr marL="12628" marR="12628" marT="12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it-IT" sz="1000" b="0" i="0" u="none" strike="noStrike" dirty="0">
                          <a:solidFill>
                            <a:srgbClr val="000000"/>
                          </a:solidFill>
                          <a:effectLst/>
                          <a:latin typeface="Arial"/>
                        </a:rPr>
                        <a:t>16</a:t>
                      </a:r>
                    </a:p>
                  </a:txBody>
                  <a:tcPr marL="12628" marR="12628" marT="12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pl-PL" altLang="zh-CN" sz="1000" b="0" i="0" u="none" strike="noStrike" dirty="0" smtClean="0">
                          <a:solidFill>
                            <a:srgbClr val="000000"/>
                          </a:solidFill>
                          <a:effectLst/>
                          <a:latin typeface="+mn-lt"/>
                        </a:rPr>
                        <a:t>10–12 </a:t>
                      </a:r>
                      <a:r>
                        <a:rPr lang="zh-CN" altLang="en-US" sz="1000" b="0" i="0" u="none" strike="noStrike" dirty="0" smtClean="0">
                          <a:solidFill>
                            <a:srgbClr val="000000"/>
                          </a:solidFill>
                          <a:effectLst/>
                          <a:latin typeface="+mn-lt"/>
                        </a:rPr>
                        <a:t>周</a:t>
                      </a:r>
                      <a:endParaRPr lang="pl-PL" sz="1000" b="0" i="0" u="none" strike="noStrike" dirty="0">
                        <a:solidFill>
                          <a:srgbClr val="000000"/>
                        </a:solidFill>
                        <a:effectLst/>
                        <a:latin typeface="Arial"/>
                      </a:endParaRPr>
                    </a:p>
                  </a:txBody>
                  <a:tcPr marL="12628" marR="12628" marT="12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zh-CN" altLang="en-US" sz="1000" b="0" i="0" u="none" strike="noStrike" dirty="0" smtClean="0">
                          <a:solidFill>
                            <a:srgbClr val="000000"/>
                          </a:solidFill>
                          <a:effectLst/>
                          <a:latin typeface="+mn-lt"/>
                        </a:rPr>
                        <a:t>严重</a:t>
                      </a:r>
                      <a:r>
                        <a:rPr lang="it-IT" altLang="zh-CN" sz="1000" b="0" i="0" u="none" strike="noStrike" dirty="0" smtClean="0">
                          <a:solidFill>
                            <a:srgbClr val="000000"/>
                          </a:solidFill>
                          <a:effectLst/>
                          <a:latin typeface="+mn-lt"/>
                        </a:rPr>
                        <a:t> PE</a:t>
                      </a:r>
                      <a:r>
                        <a:rPr lang="zh-CN" altLang="en-US" sz="1000" b="0" i="0" u="none" strike="noStrike" dirty="0" smtClean="0">
                          <a:solidFill>
                            <a:srgbClr val="000000"/>
                          </a:solidFill>
                          <a:effectLst/>
                          <a:latin typeface="+mn-lt"/>
                        </a:rPr>
                        <a:t>病史</a:t>
                      </a:r>
                      <a:r>
                        <a:rPr lang="it-IT" altLang="zh-CN" sz="1000" b="0" i="0" u="none" strike="noStrike" dirty="0" smtClean="0">
                          <a:solidFill>
                            <a:srgbClr val="000000"/>
                          </a:solidFill>
                          <a:effectLst/>
                          <a:latin typeface="+mn-lt"/>
                        </a:rPr>
                        <a:t>, </a:t>
                      </a:r>
                      <a:r>
                        <a:rPr lang="zh-CN" altLang="en-US" sz="1000" b="0" i="0" u="none" strike="noStrike" dirty="0" smtClean="0">
                          <a:solidFill>
                            <a:srgbClr val="000000"/>
                          </a:solidFill>
                          <a:effectLst/>
                          <a:latin typeface="+mn-lt"/>
                        </a:rPr>
                        <a:t>肾脏疾病或慢性高血压</a:t>
                      </a:r>
                      <a:endParaRPr lang="it-IT" sz="1000" b="0" i="0" u="none" strike="noStrike" dirty="0">
                        <a:solidFill>
                          <a:srgbClr val="000000"/>
                        </a:solidFill>
                        <a:effectLst/>
                        <a:latin typeface="Arial"/>
                      </a:endParaRPr>
                    </a:p>
                  </a:txBody>
                  <a:tcPr marL="12628" marR="12628" marT="12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r h="340422">
                <a:tc>
                  <a:txBody>
                    <a:bodyPr/>
                    <a:lstStyle/>
                    <a:p>
                      <a:pPr algn="l" fontAlgn="ctr"/>
                      <a:r>
                        <a:rPr lang="en-US" sz="1000" b="0" i="0" u="none" strike="noStrike" dirty="0">
                          <a:solidFill>
                            <a:srgbClr val="000000"/>
                          </a:solidFill>
                          <a:effectLst/>
                          <a:latin typeface="Arial"/>
                        </a:rPr>
                        <a:t>de </a:t>
                      </a:r>
                      <a:r>
                        <a:rPr lang="en-US" sz="1000" b="0" i="0" u="none" strike="noStrike" dirty="0" err="1" smtClean="0">
                          <a:solidFill>
                            <a:srgbClr val="000000"/>
                          </a:solidFill>
                          <a:effectLst/>
                          <a:latin typeface="Arial"/>
                        </a:rPr>
                        <a:t>Vries</a:t>
                      </a:r>
                      <a:endParaRPr lang="en-US" sz="1000" b="0" i="0" u="none" strike="noStrike" dirty="0">
                        <a:solidFill>
                          <a:srgbClr val="000000"/>
                        </a:solidFill>
                        <a:effectLst/>
                        <a:latin typeface="Arial"/>
                      </a:endParaRPr>
                    </a:p>
                  </a:txBody>
                  <a:tcPr marL="12628" marR="12628" marT="12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it-IT" sz="1000" b="0" i="0" u="none" strike="noStrike">
                          <a:solidFill>
                            <a:srgbClr val="000000"/>
                          </a:solidFill>
                          <a:effectLst/>
                          <a:latin typeface="Arial"/>
                        </a:rPr>
                        <a:t>139</a:t>
                      </a:r>
                    </a:p>
                  </a:txBody>
                  <a:tcPr marL="12628" marR="12628" marT="12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pl-PL" altLang="zh-CN" sz="1000" b="0" i="0" u="none" strike="noStrike" dirty="0" smtClean="0">
                          <a:solidFill>
                            <a:srgbClr val="000000"/>
                          </a:solidFill>
                          <a:effectLst/>
                          <a:latin typeface="+mn-lt"/>
                        </a:rPr>
                        <a:t>&lt;12 </a:t>
                      </a:r>
                      <a:r>
                        <a:rPr lang="zh-CN" altLang="en-US" sz="1000" b="0" i="0" u="none" strike="noStrike" dirty="0" smtClean="0">
                          <a:solidFill>
                            <a:srgbClr val="000000"/>
                          </a:solidFill>
                          <a:effectLst/>
                          <a:latin typeface="+mn-lt"/>
                        </a:rPr>
                        <a:t>周</a:t>
                      </a:r>
                      <a:endParaRPr lang="pl-PL" sz="1000" b="0" i="0" u="none" strike="noStrike" dirty="0">
                        <a:solidFill>
                          <a:srgbClr val="000000"/>
                        </a:solidFill>
                        <a:effectLst/>
                        <a:latin typeface="Arial"/>
                      </a:endParaRPr>
                    </a:p>
                  </a:txBody>
                  <a:tcPr marL="12628" marR="12628" marT="12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zh-CN" altLang="en-US" sz="1000" b="0" i="0" u="none" strike="noStrike" dirty="0" smtClean="0">
                          <a:solidFill>
                            <a:srgbClr val="000000"/>
                          </a:solidFill>
                          <a:effectLst/>
                          <a:latin typeface="+mn-lt"/>
                        </a:rPr>
                        <a:t>早发型</a:t>
                      </a:r>
                      <a:r>
                        <a:rPr lang="it-IT" altLang="zh-CN" sz="1000" b="0" i="0" u="none" strike="noStrike" dirty="0" smtClean="0">
                          <a:solidFill>
                            <a:srgbClr val="000000"/>
                          </a:solidFill>
                          <a:effectLst/>
                          <a:latin typeface="+mn-lt"/>
                        </a:rPr>
                        <a:t>PE</a:t>
                      </a:r>
                      <a:r>
                        <a:rPr lang="zh-CN" altLang="en-US" sz="1000" b="0" i="0" u="none" strike="noStrike" dirty="0" smtClean="0">
                          <a:solidFill>
                            <a:srgbClr val="000000"/>
                          </a:solidFill>
                          <a:effectLst/>
                          <a:latin typeface="+mn-lt"/>
                        </a:rPr>
                        <a:t>病史</a:t>
                      </a:r>
                      <a:r>
                        <a:rPr lang="it-IT" altLang="zh-CN" sz="1000" b="0" i="0" u="none" strike="noStrike" dirty="0" smtClean="0">
                          <a:solidFill>
                            <a:srgbClr val="000000"/>
                          </a:solidFill>
                          <a:effectLst/>
                          <a:latin typeface="+mn-lt"/>
                        </a:rPr>
                        <a:t> </a:t>
                      </a:r>
                      <a:r>
                        <a:rPr lang="zh-CN" altLang="en-US" sz="1000" b="0" i="0" u="none" strike="noStrike" dirty="0" smtClean="0">
                          <a:solidFill>
                            <a:srgbClr val="000000"/>
                          </a:solidFill>
                          <a:effectLst/>
                          <a:latin typeface="+mn-lt"/>
                        </a:rPr>
                        <a:t>和</a:t>
                      </a:r>
                      <a:r>
                        <a:rPr lang="it-IT" altLang="zh-CN" sz="1000" b="0" i="0" u="none" strike="noStrike" dirty="0" smtClean="0">
                          <a:solidFill>
                            <a:srgbClr val="000000"/>
                          </a:solidFill>
                          <a:effectLst/>
                          <a:latin typeface="+mn-lt"/>
                        </a:rPr>
                        <a:t>TP</a:t>
                      </a:r>
                      <a:endParaRPr lang="it-IT" sz="1000" b="0" i="0" u="none" strike="noStrike" dirty="0">
                        <a:solidFill>
                          <a:srgbClr val="000000"/>
                        </a:solidFill>
                        <a:effectLst/>
                        <a:latin typeface="Arial"/>
                      </a:endParaRPr>
                    </a:p>
                  </a:txBody>
                  <a:tcPr marL="12628" marR="12628" marT="12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r h="288032">
                <a:tc>
                  <a:txBody>
                    <a:bodyPr/>
                    <a:lstStyle/>
                    <a:p>
                      <a:pPr algn="l" fontAlgn="ctr"/>
                      <a:r>
                        <a:rPr lang="nl-NL" sz="1000" b="0" i="0" u="none" strike="noStrike" dirty="0" err="1" smtClean="0">
                          <a:solidFill>
                            <a:srgbClr val="000000"/>
                          </a:solidFill>
                          <a:effectLst/>
                          <a:latin typeface="Arial"/>
                        </a:rPr>
                        <a:t>Goel</a:t>
                      </a:r>
                      <a:endParaRPr lang="nl-NL" sz="1000" b="0" i="0" u="none" strike="noStrike" dirty="0">
                        <a:solidFill>
                          <a:srgbClr val="000000"/>
                        </a:solidFill>
                        <a:effectLst/>
                        <a:latin typeface="Arial"/>
                      </a:endParaRPr>
                    </a:p>
                  </a:txBody>
                  <a:tcPr marL="12628" marR="12628" marT="12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it-IT" sz="1000" b="0" i="0" u="none" strike="noStrike">
                          <a:solidFill>
                            <a:srgbClr val="000000"/>
                          </a:solidFill>
                          <a:effectLst/>
                          <a:latin typeface="Arial"/>
                        </a:rPr>
                        <a:t>72</a:t>
                      </a:r>
                    </a:p>
                  </a:txBody>
                  <a:tcPr marL="12628" marR="12628" marT="12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pl-PL" altLang="zh-CN" sz="1000" b="0" i="0" u="none" strike="noStrike" dirty="0" smtClean="0">
                          <a:solidFill>
                            <a:srgbClr val="000000"/>
                          </a:solidFill>
                          <a:effectLst/>
                          <a:latin typeface="+mn-lt"/>
                        </a:rPr>
                        <a:t>&lt;10 </a:t>
                      </a:r>
                      <a:r>
                        <a:rPr lang="zh-CN" altLang="en-US" sz="1000" b="0" i="0" u="none" strike="noStrike" dirty="0" smtClean="0">
                          <a:solidFill>
                            <a:srgbClr val="000000"/>
                          </a:solidFill>
                          <a:effectLst/>
                          <a:latin typeface="+mn-lt"/>
                        </a:rPr>
                        <a:t>周</a:t>
                      </a:r>
                      <a:endParaRPr lang="pl-PL" sz="1000" b="0" i="0" u="none" strike="noStrike" dirty="0">
                        <a:solidFill>
                          <a:srgbClr val="000000"/>
                        </a:solidFill>
                        <a:effectLst/>
                        <a:latin typeface="Arial"/>
                      </a:endParaRPr>
                    </a:p>
                  </a:txBody>
                  <a:tcPr marL="12628" marR="12628" marT="12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it-IT" altLang="zh-CN" sz="1000" b="0" i="0" u="none" strike="noStrike" dirty="0" smtClean="0">
                          <a:solidFill>
                            <a:srgbClr val="000000"/>
                          </a:solidFill>
                          <a:effectLst/>
                          <a:latin typeface="+mn-lt"/>
                        </a:rPr>
                        <a:t>≥2 misc</a:t>
                      </a:r>
                      <a:r>
                        <a:rPr lang="zh-CN" altLang="en-US" sz="1000" b="0" i="0" u="none" strike="noStrike" dirty="0" smtClean="0">
                          <a:solidFill>
                            <a:srgbClr val="000000"/>
                          </a:solidFill>
                          <a:effectLst/>
                          <a:latin typeface="+mn-lt"/>
                        </a:rPr>
                        <a:t>病史和</a:t>
                      </a:r>
                      <a:r>
                        <a:rPr lang="it-IT" altLang="zh-CN" sz="1000" b="0" i="0" u="none" strike="noStrike" dirty="0" smtClean="0">
                          <a:solidFill>
                            <a:srgbClr val="000000"/>
                          </a:solidFill>
                          <a:effectLst/>
                          <a:latin typeface="+mn-lt"/>
                        </a:rPr>
                        <a:t> ACA-Ab</a:t>
                      </a:r>
                      <a:endParaRPr lang="it-IT" sz="1000" b="0" i="0" u="none" strike="noStrike" dirty="0">
                        <a:solidFill>
                          <a:srgbClr val="000000"/>
                        </a:solidFill>
                        <a:effectLst/>
                        <a:latin typeface="Arial"/>
                      </a:endParaRPr>
                    </a:p>
                  </a:txBody>
                  <a:tcPr marL="12628" marR="12628" marT="12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r h="144016">
                <a:tc>
                  <a:txBody>
                    <a:bodyPr/>
                    <a:lstStyle/>
                    <a:p>
                      <a:pPr algn="l" fontAlgn="ctr"/>
                      <a:r>
                        <a:rPr lang="it-IT" sz="1000" b="0" i="0" u="none" strike="noStrike" dirty="0" smtClean="0">
                          <a:solidFill>
                            <a:srgbClr val="000000"/>
                          </a:solidFill>
                          <a:effectLst/>
                          <a:latin typeface="Arial"/>
                        </a:rPr>
                        <a:t>Gris</a:t>
                      </a:r>
                      <a:endParaRPr lang="it-IT" sz="1000" b="0" i="0" u="none" strike="noStrike" dirty="0">
                        <a:solidFill>
                          <a:srgbClr val="000000"/>
                        </a:solidFill>
                        <a:effectLst/>
                        <a:latin typeface="Arial"/>
                      </a:endParaRPr>
                    </a:p>
                  </a:txBody>
                  <a:tcPr marL="12628" marR="12628" marT="12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it-IT" sz="1000" b="0" i="0" u="none" strike="noStrike">
                          <a:solidFill>
                            <a:srgbClr val="000000"/>
                          </a:solidFill>
                          <a:effectLst/>
                          <a:latin typeface="Arial"/>
                        </a:rPr>
                        <a:t>224</a:t>
                      </a:r>
                    </a:p>
                  </a:txBody>
                  <a:tcPr marL="12628" marR="12628" marT="12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000" b="0" i="0" u="none" strike="noStrike" dirty="0" smtClean="0">
                          <a:solidFill>
                            <a:srgbClr val="000000"/>
                          </a:solidFill>
                          <a:effectLst/>
                          <a:latin typeface="Arial"/>
                        </a:rPr>
                        <a:t> </a:t>
                      </a:r>
                      <a:r>
                        <a:rPr lang="pl-PL" altLang="zh-CN" sz="1000" b="0" i="0" u="none" strike="noStrike" dirty="0" smtClean="0">
                          <a:solidFill>
                            <a:srgbClr val="000000"/>
                          </a:solidFill>
                          <a:effectLst/>
                          <a:latin typeface="+mn-lt"/>
                        </a:rPr>
                        <a:t>&lt;12 </a:t>
                      </a:r>
                      <a:r>
                        <a:rPr lang="zh-CN" altLang="en-US" sz="1000" b="0" i="0" u="none" strike="noStrike" dirty="0" smtClean="0">
                          <a:solidFill>
                            <a:srgbClr val="000000"/>
                          </a:solidFill>
                          <a:effectLst/>
                          <a:latin typeface="+mn-lt"/>
                        </a:rPr>
                        <a:t>周</a:t>
                      </a:r>
                      <a:endParaRPr lang="pl-PL" sz="1000" b="0" i="0" u="none" strike="noStrike" dirty="0">
                        <a:solidFill>
                          <a:srgbClr val="000000"/>
                        </a:solidFill>
                        <a:effectLst/>
                        <a:latin typeface="Arial"/>
                      </a:endParaRPr>
                    </a:p>
                  </a:txBody>
                  <a:tcPr marL="12628" marR="12628" marT="12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endParaRPr lang="en-US" altLang="zh-CN" sz="1000" b="0" i="0" u="none" strike="noStrike" dirty="0" smtClean="0">
                        <a:solidFill>
                          <a:srgbClr val="000000"/>
                        </a:solidFill>
                        <a:effectLst/>
                        <a:latin typeface="+mn-lt"/>
                      </a:endParaRPr>
                    </a:p>
                    <a:p>
                      <a:pPr marL="0" marR="0" indent="0" algn="l" defTabSz="914400" rtl="0" eaLnBrk="1" fontAlgn="ctr" latinLnBrk="0" hangingPunct="1">
                        <a:lnSpc>
                          <a:spcPct val="100000"/>
                        </a:lnSpc>
                        <a:spcBef>
                          <a:spcPts val="0"/>
                        </a:spcBef>
                        <a:spcAft>
                          <a:spcPts val="0"/>
                        </a:spcAft>
                        <a:buClrTx/>
                        <a:buSzTx/>
                        <a:buFontTx/>
                        <a:buNone/>
                        <a:tabLst/>
                        <a:defRPr/>
                      </a:pPr>
                      <a:r>
                        <a:rPr lang="zh-CN" altLang="en-US" sz="1000" b="0" i="0" u="none" strike="noStrike" dirty="0" smtClean="0">
                          <a:solidFill>
                            <a:srgbClr val="000000"/>
                          </a:solidFill>
                          <a:effectLst/>
                          <a:latin typeface="+mn-lt"/>
                        </a:rPr>
                        <a:t>严重</a:t>
                      </a:r>
                      <a:r>
                        <a:rPr lang="it-IT" altLang="zh-CN" sz="1000" b="0" i="0" u="none" strike="noStrike" dirty="0" smtClean="0">
                          <a:solidFill>
                            <a:srgbClr val="000000"/>
                          </a:solidFill>
                          <a:effectLst/>
                          <a:latin typeface="+mn-lt"/>
                        </a:rPr>
                        <a:t>PE</a:t>
                      </a:r>
                      <a:r>
                        <a:rPr lang="zh-CN" altLang="en-US" sz="1000" b="0" i="0" u="none" strike="noStrike" dirty="0" smtClean="0">
                          <a:solidFill>
                            <a:srgbClr val="000000"/>
                          </a:solidFill>
                          <a:effectLst/>
                          <a:latin typeface="+mn-lt"/>
                        </a:rPr>
                        <a:t>病史</a:t>
                      </a:r>
                      <a:endParaRPr lang="en-US" altLang="zh-CN" sz="1000" b="0" i="0" u="none" strike="noStrike" dirty="0" smtClean="0">
                        <a:solidFill>
                          <a:srgbClr val="000000"/>
                        </a:solidFill>
                        <a:effectLst/>
                        <a:latin typeface="+mn-lt"/>
                      </a:endParaRPr>
                    </a:p>
                    <a:p>
                      <a:pPr marL="0" marR="0" indent="0" algn="l" defTabSz="914400" rtl="0" eaLnBrk="1" fontAlgn="ctr" latinLnBrk="0" hangingPunct="1">
                        <a:lnSpc>
                          <a:spcPct val="100000"/>
                        </a:lnSpc>
                        <a:spcBef>
                          <a:spcPts val="0"/>
                        </a:spcBef>
                        <a:spcAft>
                          <a:spcPts val="0"/>
                        </a:spcAft>
                        <a:buClrTx/>
                        <a:buSzTx/>
                        <a:buFontTx/>
                        <a:buNone/>
                        <a:tabLst/>
                        <a:defRPr/>
                      </a:pPr>
                      <a:endParaRPr lang="it-IT" sz="1000" b="0" i="0" u="none" strike="noStrike" dirty="0">
                        <a:solidFill>
                          <a:srgbClr val="000000"/>
                        </a:solidFill>
                        <a:effectLst/>
                        <a:latin typeface="Arial"/>
                      </a:endParaRPr>
                    </a:p>
                  </a:txBody>
                  <a:tcPr marL="12628" marR="12628" marT="12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r h="267020">
                <a:tc>
                  <a:txBody>
                    <a:bodyPr/>
                    <a:lstStyle/>
                    <a:p>
                      <a:pPr algn="l" fontAlgn="ctr"/>
                      <a:r>
                        <a:rPr lang="fi-FI" sz="1000" b="0" i="0" u="none" strike="noStrike" dirty="0" smtClean="0">
                          <a:solidFill>
                            <a:srgbClr val="000000"/>
                          </a:solidFill>
                          <a:effectLst/>
                          <a:latin typeface="Arial"/>
                        </a:rPr>
                        <a:t>Laskin</a:t>
                      </a:r>
                      <a:endParaRPr lang="fi-FI" sz="1000" b="0" i="0" u="none" strike="noStrike" dirty="0">
                        <a:solidFill>
                          <a:srgbClr val="000000"/>
                        </a:solidFill>
                        <a:effectLst/>
                        <a:latin typeface="Arial"/>
                      </a:endParaRPr>
                    </a:p>
                  </a:txBody>
                  <a:tcPr marL="12628" marR="12628" marT="12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it-IT" sz="1000" b="0" i="0" u="none" strike="noStrike">
                          <a:solidFill>
                            <a:srgbClr val="000000"/>
                          </a:solidFill>
                          <a:effectLst/>
                          <a:latin typeface="Arial"/>
                        </a:rPr>
                        <a:t>88</a:t>
                      </a:r>
                    </a:p>
                  </a:txBody>
                  <a:tcPr marL="12628" marR="12628" marT="12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zh-CN" altLang="en-US" sz="1000" b="0" i="0" u="none" strike="noStrike" dirty="0" smtClean="0">
                          <a:solidFill>
                            <a:srgbClr val="000000"/>
                          </a:solidFill>
                          <a:effectLst/>
                          <a:latin typeface="+mn-lt"/>
                        </a:rPr>
                        <a:t>早孕期</a:t>
                      </a:r>
                      <a:endParaRPr lang="it-IT" sz="1000" b="0" i="0" u="none" strike="noStrike" dirty="0">
                        <a:solidFill>
                          <a:srgbClr val="000000"/>
                        </a:solidFill>
                        <a:effectLst/>
                        <a:latin typeface="Arial"/>
                      </a:endParaRPr>
                    </a:p>
                  </a:txBody>
                  <a:tcPr marL="12628" marR="12628" marT="12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it-IT" altLang="zh-CN" sz="1000" b="0" i="0" u="none" strike="noStrike" dirty="0" smtClean="0">
                          <a:solidFill>
                            <a:srgbClr val="000000"/>
                          </a:solidFill>
                          <a:effectLst/>
                          <a:latin typeface="+mn-lt"/>
                        </a:rPr>
                        <a:t>≥2 cons. Misc</a:t>
                      </a:r>
                      <a:r>
                        <a:rPr lang="zh-CN" altLang="en-US" sz="1000" b="0" i="0" u="none" strike="noStrike" dirty="0" smtClean="0">
                          <a:solidFill>
                            <a:srgbClr val="000000"/>
                          </a:solidFill>
                          <a:effectLst/>
                          <a:latin typeface="+mn-lt"/>
                        </a:rPr>
                        <a:t>病史，和</a:t>
                      </a:r>
                      <a:r>
                        <a:rPr lang="it-IT" altLang="zh-CN" sz="1000" b="0" i="0" u="none" strike="noStrike" dirty="0" smtClean="0">
                          <a:solidFill>
                            <a:srgbClr val="000000"/>
                          </a:solidFill>
                          <a:effectLst/>
                          <a:latin typeface="+mn-lt"/>
                        </a:rPr>
                        <a:t>TP</a:t>
                      </a:r>
                      <a:endParaRPr lang="it-IT" sz="1000" b="0" i="0" u="none" strike="noStrike" dirty="0">
                        <a:solidFill>
                          <a:srgbClr val="000000"/>
                        </a:solidFill>
                        <a:effectLst/>
                        <a:latin typeface="Arial"/>
                      </a:endParaRPr>
                    </a:p>
                  </a:txBody>
                  <a:tcPr marL="12628" marR="12628" marT="12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r h="360040">
                <a:tc>
                  <a:txBody>
                    <a:bodyPr/>
                    <a:lstStyle/>
                    <a:p>
                      <a:pPr algn="l" fontAlgn="ctr"/>
                      <a:r>
                        <a:rPr lang="it-IT" sz="1000" b="0" i="0" u="none" strike="noStrike" dirty="0" err="1" smtClean="0">
                          <a:solidFill>
                            <a:srgbClr val="000000"/>
                          </a:solidFill>
                          <a:effectLst/>
                          <a:latin typeface="Arial"/>
                        </a:rPr>
                        <a:t>Malinowski</a:t>
                      </a:r>
                      <a:endParaRPr lang="it-IT" sz="1000" b="0" i="0" u="none" strike="noStrike" dirty="0">
                        <a:solidFill>
                          <a:srgbClr val="000000"/>
                        </a:solidFill>
                        <a:effectLst/>
                        <a:latin typeface="Arial"/>
                      </a:endParaRPr>
                    </a:p>
                  </a:txBody>
                  <a:tcPr marL="12628" marR="12628" marT="12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it-IT" sz="1000" b="0" i="0" u="none" strike="noStrike">
                          <a:solidFill>
                            <a:srgbClr val="000000"/>
                          </a:solidFill>
                          <a:effectLst/>
                          <a:latin typeface="Arial"/>
                        </a:rPr>
                        <a:t>109</a:t>
                      </a:r>
                    </a:p>
                  </a:txBody>
                  <a:tcPr marL="12628" marR="12628" marT="12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zh-CN" altLang="en-US" sz="1000" b="0" i="0" u="none" strike="noStrike" dirty="0" smtClean="0">
                          <a:solidFill>
                            <a:srgbClr val="000000"/>
                          </a:solidFill>
                          <a:effectLst/>
                          <a:latin typeface="+mn-lt"/>
                        </a:rPr>
                        <a:t>月经周期第</a:t>
                      </a:r>
                      <a:r>
                        <a:rPr lang="en-US" altLang="zh-CN" sz="1000" b="0" i="0" u="none" strike="noStrike" dirty="0" smtClean="0">
                          <a:solidFill>
                            <a:srgbClr val="000000"/>
                          </a:solidFill>
                          <a:effectLst/>
                          <a:latin typeface="+mn-lt"/>
                        </a:rPr>
                        <a:t>16</a:t>
                      </a:r>
                      <a:r>
                        <a:rPr lang="zh-CN" altLang="en-US" sz="1000" b="0" i="0" u="none" strike="noStrike" dirty="0" smtClean="0">
                          <a:solidFill>
                            <a:srgbClr val="000000"/>
                          </a:solidFill>
                          <a:effectLst/>
                          <a:latin typeface="+mn-lt"/>
                        </a:rPr>
                        <a:t>天</a:t>
                      </a:r>
                      <a:endParaRPr lang="it-IT" sz="1000" b="0" i="0" u="none" strike="noStrike" dirty="0">
                        <a:solidFill>
                          <a:srgbClr val="000000"/>
                        </a:solidFill>
                        <a:effectLst/>
                        <a:latin typeface="Arial"/>
                      </a:endParaRPr>
                    </a:p>
                  </a:txBody>
                  <a:tcPr marL="12628" marR="12628" marT="12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it-IT" altLang="zh-CN" sz="1000" b="0" i="0" u="none" strike="noStrike" dirty="0" smtClean="0">
                          <a:solidFill>
                            <a:srgbClr val="000000"/>
                          </a:solidFill>
                          <a:effectLst/>
                          <a:latin typeface="+mn-lt"/>
                        </a:rPr>
                        <a:t>≥3 cons. Misc</a:t>
                      </a:r>
                      <a:r>
                        <a:rPr lang="zh-CN" altLang="en-US" sz="1000" b="0" i="0" u="none" strike="noStrike" dirty="0" smtClean="0">
                          <a:solidFill>
                            <a:srgbClr val="000000"/>
                          </a:solidFill>
                          <a:effectLst/>
                          <a:latin typeface="+mn-lt"/>
                        </a:rPr>
                        <a:t>病史，和</a:t>
                      </a:r>
                      <a:r>
                        <a:rPr lang="it-IT" altLang="zh-CN" sz="1000" b="0" i="0" u="none" strike="noStrike" dirty="0" smtClean="0">
                          <a:solidFill>
                            <a:srgbClr val="000000"/>
                          </a:solidFill>
                          <a:effectLst/>
                          <a:latin typeface="+mn-lt"/>
                        </a:rPr>
                        <a:t>TP</a:t>
                      </a:r>
                      <a:endParaRPr lang="it-IT" sz="1000" b="0" i="0" u="none" strike="noStrike" dirty="0">
                        <a:solidFill>
                          <a:srgbClr val="000000"/>
                        </a:solidFill>
                        <a:effectLst/>
                        <a:latin typeface="Arial"/>
                      </a:endParaRPr>
                    </a:p>
                  </a:txBody>
                  <a:tcPr marL="12628" marR="12628" marT="12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r h="432048">
                <a:tc>
                  <a:txBody>
                    <a:bodyPr/>
                    <a:lstStyle/>
                    <a:p>
                      <a:pPr algn="l" fontAlgn="ctr"/>
                      <a:r>
                        <a:rPr lang="it-IT" sz="1000" b="0" i="0" u="none" strike="noStrike" dirty="0" err="1" smtClean="0">
                          <a:solidFill>
                            <a:srgbClr val="000000"/>
                          </a:solidFill>
                          <a:effectLst/>
                          <a:latin typeface="Arial"/>
                        </a:rPr>
                        <a:t>Visser</a:t>
                      </a:r>
                      <a:endParaRPr lang="it-IT" sz="1000" b="0" i="0" u="none" strike="noStrike" dirty="0">
                        <a:solidFill>
                          <a:srgbClr val="000000"/>
                        </a:solidFill>
                        <a:effectLst/>
                        <a:latin typeface="Arial"/>
                      </a:endParaRPr>
                    </a:p>
                  </a:txBody>
                  <a:tcPr marL="12628" marR="12628" marT="12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it-IT" sz="1000" b="0" i="0" u="none" strike="noStrike">
                          <a:solidFill>
                            <a:srgbClr val="000000"/>
                          </a:solidFill>
                          <a:effectLst/>
                          <a:latin typeface="Arial"/>
                        </a:rPr>
                        <a:t>139</a:t>
                      </a:r>
                    </a:p>
                  </a:txBody>
                  <a:tcPr marL="12628" marR="12628" marT="12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pl-PL" altLang="zh-CN" sz="1000" b="0" i="0" u="none" strike="noStrike" dirty="0" smtClean="0">
                          <a:solidFill>
                            <a:srgbClr val="000000"/>
                          </a:solidFill>
                          <a:effectLst/>
                          <a:latin typeface="+mn-lt"/>
                        </a:rPr>
                        <a:t>&lt;7 </a:t>
                      </a:r>
                      <a:r>
                        <a:rPr lang="zh-CN" altLang="en-US" sz="1000" b="0" i="0" u="none" strike="noStrike" dirty="0" smtClean="0">
                          <a:solidFill>
                            <a:srgbClr val="000000"/>
                          </a:solidFill>
                          <a:effectLst/>
                          <a:latin typeface="+mn-lt"/>
                        </a:rPr>
                        <a:t>周</a:t>
                      </a:r>
                      <a:endParaRPr lang="pl-PL" sz="1000" b="0" i="0" u="none" strike="noStrike" dirty="0">
                        <a:solidFill>
                          <a:srgbClr val="000000"/>
                        </a:solidFill>
                        <a:effectLst/>
                        <a:latin typeface="Arial"/>
                      </a:endParaRPr>
                    </a:p>
                  </a:txBody>
                  <a:tcPr marL="12628" marR="12628" marT="12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it-IT" altLang="zh-CN" sz="1000" b="0" i="0" u="none" strike="noStrike" dirty="0" smtClean="0">
                          <a:solidFill>
                            <a:srgbClr val="000000"/>
                          </a:solidFill>
                          <a:effectLst/>
                          <a:latin typeface="+mn-lt"/>
                        </a:rPr>
                        <a:t>≥2 cons.</a:t>
                      </a:r>
                      <a:r>
                        <a:rPr lang="it-IT" altLang="zh-CN" sz="1000" b="0" i="0" u="none" strike="noStrike" baseline="0" dirty="0" smtClean="0">
                          <a:solidFill>
                            <a:srgbClr val="000000"/>
                          </a:solidFill>
                          <a:effectLst/>
                          <a:latin typeface="+mn-lt"/>
                        </a:rPr>
                        <a:t> </a:t>
                      </a:r>
                      <a:r>
                        <a:rPr lang="it-IT" altLang="zh-CN" sz="1000" b="0" i="0" u="none" strike="noStrike" dirty="0" smtClean="0">
                          <a:solidFill>
                            <a:srgbClr val="000000"/>
                          </a:solidFill>
                          <a:effectLst/>
                          <a:latin typeface="+mn-lt"/>
                        </a:rPr>
                        <a:t>Misc</a:t>
                      </a:r>
                      <a:r>
                        <a:rPr lang="zh-CN" altLang="en-US" sz="1000" b="0" i="0" u="none" strike="noStrike" dirty="0" smtClean="0">
                          <a:solidFill>
                            <a:srgbClr val="000000"/>
                          </a:solidFill>
                          <a:effectLst/>
                          <a:latin typeface="+mn-lt"/>
                        </a:rPr>
                        <a:t>病史，没有</a:t>
                      </a:r>
                      <a:r>
                        <a:rPr lang="it-IT" altLang="zh-CN" sz="1000" b="0" i="0" u="none" strike="noStrike" dirty="0" smtClean="0">
                          <a:solidFill>
                            <a:srgbClr val="000000"/>
                          </a:solidFill>
                          <a:effectLst/>
                          <a:latin typeface="+mn-lt"/>
                        </a:rPr>
                        <a:t>TP</a:t>
                      </a:r>
                      <a:endParaRPr lang="it-IT" sz="1000" b="0" i="0" u="none" strike="noStrike" dirty="0">
                        <a:solidFill>
                          <a:srgbClr val="000000"/>
                        </a:solidFill>
                        <a:effectLst/>
                        <a:latin typeface="Arial"/>
                      </a:endParaRPr>
                    </a:p>
                  </a:txBody>
                  <a:tcPr marL="12628" marR="12628" marT="1262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18" name="Group 2"/>
          <p:cNvGrpSpPr>
            <a:grpSpLocks/>
          </p:cNvGrpSpPr>
          <p:nvPr/>
        </p:nvGrpSpPr>
        <p:grpSpPr bwMode="auto">
          <a:xfrm>
            <a:off x="0" y="-15875"/>
            <a:ext cx="9144000" cy="923925"/>
            <a:chOff x="0" y="3755"/>
            <a:chExt cx="5760" cy="582"/>
          </a:xfrm>
        </p:grpSpPr>
        <p:pic>
          <p:nvPicPr>
            <p:cNvPr id="9222" name="Picture 3" descr="ISUOG-red-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3" name="Picture 4" descr="UOG reversed"/>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0" name="Text Box 27"/>
          <p:cNvSpPr txBox="1">
            <a:spLocks noChangeArrowheads="1"/>
          </p:cNvSpPr>
          <p:nvPr/>
        </p:nvSpPr>
        <p:spPr bwMode="auto">
          <a:xfrm>
            <a:off x="1259632" y="1933129"/>
            <a:ext cx="6624736" cy="461665"/>
          </a:xfrm>
          <a:prstGeom prst="rect">
            <a:avLst/>
          </a:prstGeom>
          <a:solidFill>
            <a:srgbClr val="EADEE7"/>
          </a:solidFill>
          <a:ln w="28575" algn="ctr">
            <a:solidFill>
              <a:srgbClr val="445895"/>
            </a:solidFill>
            <a:miter lim="800000"/>
            <a:headEnd/>
            <a:tailEnd/>
          </a:ln>
        </p:spPr>
        <p:txBody>
          <a:bodyPr wrap="squar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None/>
            </a:pPr>
            <a:r>
              <a:rPr lang="zh-CN" altLang="en-US" sz="2400" b="1" dirty="0" smtClean="0"/>
              <a:t>结果</a:t>
            </a:r>
            <a:r>
              <a:rPr lang="en-GB" altLang="en-US" sz="2400" b="1" dirty="0" smtClean="0"/>
              <a:t> </a:t>
            </a:r>
            <a:r>
              <a:rPr lang="en-US" altLang="zh-CN" sz="2400" b="1" dirty="0" smtClean="0"/>
              <a:t>-</a:t>
            </a:r>
            <a:r>
              <a:rPr lang="zh-CN" altLang="en-US" sz="2400" b="1" dirty="0" smtClean="0"/>
              <a:t>纳入</a:t>
            </a:r>
            <a:r>
              <a:rPr lang="en-US" altLang="zh-CN" sz="2400" b="1" dirty="0" smtClean="0"/>
              <a:t>8</a:t>
            </a:r>
            <a:r>
              <a:rPr lang="zh-CN" altLang="en-US" sz="2400" b="1" dirty="0" smtClean="0"/>
              <a:t>项研究：干预</a:t>
            </a:r>
            <a:endParaRPr lang="en-GB" altLang="en-US" sz="2400" b="1" dirty="0" smtClean="0"/>
          </a:p>
        </p:txBody>
      </p:sp>
      <p:sp>
        <p:nvSpPr>
          <p:cNvPr id="8" name="Text Box 5"/>
          <p:cNvSpPr txBox="1">
            <a:spLocks noChangeArrowheads="1"/>
          </p:cNvSpPr>
          <p:nvPr/>
        </p:nvSpPr>
        <p:spPr bwMode="auto">
          <a:xfrm>
            <a:off x="78804" y="983050"/>
            <a:ext cx="9029700" cy="861774"/>
          </a:xfrm>
          <a:prstGeom prst="rect">
            <a:avLst/>
          </a:prstGeom>
          <a:solidFill>
            <a:srgbClr val="ED1B20"/>
          </a:solidFill>
          <a:ln>
            <a:noFill/>
          </a:ln>
          <a:extLst/>
        </p:spPr>
        <p:txBody>
          <a:bodyPr>
            <a:spAutoFit/>
          </a:bodyPr>
          <a:lstStyle/>
          <a:p>
            <a:pPr algn="ctr" eaLnBrk="1" fontAlgn="auto" hangingPunct="1">
              <a:spcBef>
                <a:spcPts val="0"/>
              </a:spcBef>
              <a:spcAft>
                <a:spcPts val="0"/>
              </a:spcAft>
              <a:defRPr/>
            </a:pPr>
            <a:r>
              <a:rPr lang="en-US" b="1" kern="0" dirty="0">
                <a:solidFill>
                  <a:srgbClr val="FFFFFF"/>
                </a:solidFill>
                <a:latin typeface="Arial"/>
              </a:rPr>
              <a:t>Prevention of pre-</a:t>
            </a:r>
            <a:r>
              <a:rPr lang="en-US" b="1" kern="0" dirty="0" err="1">
                <a:solidFill>
                  <a:srgbClr val="FFFFFF"/>
                </a:solidFill>
                <a:latin typeface="Arial"/>
              </a:rPr>
              <a:t>eclampsia</a:t>
            </a:r>
            <a:r>
              <a:rPr lang="en-US" b="1" kern="0" dirty="0">
                <a:solidFill>
                  <a:srgbClr val="FFFFFF"/>
                </a:solidFill>
                <a:latin typeface="Arial"/>
              </a:rPr>
              <a:t> by low-molecular-weight</a:t>
            </a:r>
          </a:p>
          <a:p>
            <a:pPr algn="ctr" eaLnBrk="1" fontAlgn="auto" hangingPunct="1">
              <a:spcBef>
                <a:spcPts val="0"/>
              </a:spcBef>
              <a:spcAft>
                <a:spcPts val="0"/>
              </a:spcAft>
              <a:defRPr/>
            </a:pPr>
            <a:r>
              <a:rPr lang="en-US" b="1" kern="0" dirty="0">
                <a:solidFill>
                  <a:srgbClr val="FFFFFF"/>
                </a:solidFill>
                <a:latin typeface="Arial"/>
              </a:rPr>
              <a:t>heparin in addition to aspirin: a meta-analysis</a:t>
            </a:r>
          </a:p>
          <a:p>
            <a:pPr algn="ctr" eaLnBrk="1" fontAlgn="auto" hangingPunct="1">
              <a:spcBef>
                <a:spcPts val="0"/>
              </a:spcBef>
              <a:spcAft>
                <a:spcPts val="0"/>
              </a:spcAft>
              <a:defRPr/>
            </a:pPr>
            <a:r>
              <a:rPr lang="it-IT" sz="1400" i="1" kern="0" dirty="0" err="1" smtClean="0">
                <a:solidFill>
                  <a:srgbClr val="FFFFFF"/>
                </a:solidFill>
                <a:latin typeface="Arial"/>
              </a:rPr>
              <a:t>Roberge</a:t>
            </a:r>
            <a:r>
              <a:rPr lang="en-GB" sz="1400" i="1" kern="0" dirty="0" smtClean="0">
                <a:solidFill>
                  <a:srgbClr val="FFFFFF"/>
                </a:solidFill>
                <a:latin typeface="Arial"/>
              </a:rPr>
              <a:t> </a:t>
            </a:r>
            <a:r>
              <a:rPr lang="en-GB" sz="1400" i="1" kern="0" dirty="0">
                <a:solidFill>
                  <a:srgbClr val="FFFFFF"/>
                </a:solidFill>
                <a:latin typeface="Arial"/>
              </a:rPr>
              <a:t>et al., UOG </a:t>
            </a:r>
            <a:r>
              <a:rPr lang="en-GB" sz="1400" i="1" kern="0" dirty="0" smtClean="0">
                <a:solidFill>
                  <a:srgbClr val="FFFFFF"/>
                </a:solidFill>
                <a:latin typeface="Arial"/>
              </a:rPr>
              <a:t>2016</a:t>
            </a:r>
            <a:endParaRPr lang="en-GB" sz="1400" i="1" kern="0" dirty="0">
              <a:solidFill>
                <a:srgbClr val="FFFFFF"/>
              </a:solidFill>
              <a:latin typeface="Arial"/>
            </a:endParaRPr>
          </a:p>
        </p:txBody>
      </p:sp>
      <p:sp>
        <p:nvSpPr>
          <p:cNvPr id="11" name="Rettangolo 10"/>
          <p:cNvSpPr/>
          <p:nvPr/>
        </p:nvSpPr>
        <p:spPr>
          <a:xfrm>
            <a:off x="323528" y="6264495"/>
            <a:ext cx="4267515" cy="307777"/>
          </a:xfrm>
          <a:prstGeom prst="rect">
            <a:avLst/>
          </a:prstGeom>
        </p:spPr>
        <p:txBody>
          <a:bodyPr wrap="none">
            <a:spAutoFit/>
          </a:bodyPr>
          <a:lstStyle/>
          <a:p>
            <a:r>
              <a:rPr lang="en-GB" sz="1300" dirty="0" smtClean="0"/>
              <a:t>*</a:t>
            </a:r>
            <a:r>
              <a:rPr lang="zh-CN" altLang="en-US" sz="1400" dirty="0" smtClean="0"/>
              <a:t>临睡服药</a:t>
            </a:r>
            <a:r>
              <a:rPr lang="en-GB" altLang="zh-CN" sz="1400" dirty="0" smtClean="0"/>
              <a:t>. LMWH</a:t>
            </a:r>
            <a:r>
              <a:rPr lang="zh-CN" altLang="en-US" sz="1400" dirty="0" smtClean="0"/>
              <a:t>：低分子量肝素</a:t>
            </a:r>
            <a:r>
              <a:rPr lang="en-GB" altLang="zh-CN" sz="1400" dirty="0" smtClean="0"/>
              <a:t>; PD, </a:t>
            </a:r>
            <a:r>
              <a:rPr lang="zh-CN" altLang="en-US" sz="1400" dirty="0" smtClean="0"/>
              <a:t>围产期死亡</a:t>
            </a:r>
            <a:r>
              <a:rPr lang="it-IT" sz="1400" dirty="0" smtClean="0">
                <a:solidFill>
                  <a:srgbClr val="000000"/>
                </a:solidFill>
                <a:latin typeface="Arial"/>
              </a:rPr>
              <a:t>.</a:t>
            </a:r>
            <a:endParaRPr lang="en-GB" sz="1300" dirty="0"/>
          </a:p>
        </p:txBody>
      </p:sp>
      <p:graphicFrame>
        <p:nvGraphicFramePr>
          <p:cNvPr id="2" name="Tabella 1"/>
          <p:cNvGraphicFramePr>
            <a:graphicFrameLocks noGrp="1"/>
          </p:cNvGraphicFramePr>
          <p:nvPr>
            <p:extLst>
              <p:ext uri="{D42A27DB-BD31-4B8C-83A1-F6EECF244321}">
                <p14:modId xmlns:p14="http://schemas.microsoft.com/office/powerpoint/2010/main" val="1981795016"/>
              </p:ext>
            </p:extLst>
          </p:nvPr>
        </p:nvGraphicFramePr>
        <p:xfrm>
          <a:off x="359025" y="2643182"/>
          <a:ext cx="8784975" cy="3512976"/>
        </p:xfrm>
        <a:graphic>
          <a:graphicData uri="http://schemas.openxmlformats.org/drawingml/2006/table">
            <a:tbl>
              <a:tblPr/>
              <a:tblGrid>
                <a:gridCol w="1296144"/>
                <a:gridCol w="2773955"/>
                <a:gridCol w="1285884"/>
                <a:gridCol w="3428992"/>
              </a:tblGrid>
              <a:tr h="193181">
                <a:tc>
                  <a:txBody>
                    <a:bodyPr/>
                    <a:lstStyle/>
                    <a:p>
                      <a:pPr algn="l" fontAlgn="ctr"/>
                      <a:r>
                        <a:rPr lang="zh-CN" altLang="en-US" sz="1200" b="1" i="0" u="none" strike="noStrike" dirty="0" smtClean="0">
                          <a:solidFill>
                            <a:srgbClr val="000000"/>
                          </a:solidFill>
                          <a:effectLst/>
                          <a:latin typeface="Arial"/>
                        </a:rPr>
                        <a:t>引用</a:t>
                      </a:r>
                      <a:endParaRPr lang="it-IT" sz="1200" b="1" i="0" u="none" strike="noStrike" dirty="0">
                        <a:solidFill>
                          <a:srgbClr val="000000"/>
                        </a:solidFill>
                        <a:effectLst/>
                        <a:latin typeface="Arial"/>
                      </a:endParaRPr>
                    </a:p>
                  </a:txBody>
                  <a:tcPr marL="12544" marR="12544" marT="125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zh-CN" altLang="en-US" sz="1200" b="1" i="0" u="none" strike="noStrike" dirty="0" smtClean="0">
                          <a:solidFill>
                            <a:srgbClr val="000000"/>
                          </a:solidFill>
                          <a:effectLst/>
                          <a:latin typeface="Arial"/>
                        </a:rPr>
                        <a:t>肝素</a:t>
                      </a:r>
                      <a:endParaRPr lang="it-IT" sz="1200" b="1" i="0" u="none" strike="noStrike" dirty="0">
                        <a:solidFill>
                          <a:srgbClr val="000000"/>
                        </a:solidFill>
                        <a:effectLst/>
                        <a:latin typeface="Arial"/>
                      </a:endParaRPr>
                    </a:p>
                  </a:txBody>
                  <a:tcPr marL="12544" marR="12544" marT="125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zh-CN" altLang="en-US" sz="1200" b="1" i="0" u="none" strike="noStrike" dirty="0" smtClean="0">
                          <a:solidFill>
                            <a:srgbClr val="000000"/>
                          </a:solidFill>
                          <a:effectLst/>
                          <a:latin typeface="Arial"/>
                        </a:rPr>
                        <a:t>阿司匹林（</a:t>
                      </a:r>
                      <a:r>
                        <a:rPr lang="en-US" altLang="zh-CN" sz="1200" b="1" i="0" u="none" strike="noStrike" dirty="0" smtClean="0">
                          <a:solidFill>
                            <a:srgbClr val="000000"/>
                          </a:solidFill>
                          <a:effectLst/>
                          <a:latin typeface="Arial"/>
                        </a:rPr>
                        <a:t>mg</a:t>
                      </a:r>
                      <a:r>
                        <a:rPr lang="zh-CN" altLang="en-US" sz="1200" b="1" i="0" u="none" strike="noStrike" dirty="0" smtClean="0">
                          <a:solidFill>
                            <a:srgbClr val="000000"/>
                          </a:solidFill>
                          <a:effectLst/>
                          <a:latin typeface="Arial"/>
                        </a:rPr>
                        <a:t>）</a:t>
                      </a:r>
                      <a:endParaRPr lang="it-IT" sz="1200" b="1" i="0" u="none" strike="noStrike" dirty="0">
                        <a:solidFill>
                          <a:srgbClr val="000000"/>
                        </a:solidFill>
                        <a:effectLst/>
                        <a:latin typeface="Arial"/>
                      </a:endParaRPr>
                    </a:p>
                  </a:txBody>
                  <a:tcPr marL="12544" marR="12544" marT="125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l" fontAlgn="ctr"/>
                      <a:r>
                        <a:rPr lang="zh-CN" altLang="en-US" sz="1200" b="1" i="0" u="none" strike="noStrike" dirty="0" smtClean="0">
                          <a:solidFill>
                            <a:srgbClr val="000000"/>
                          </a:solidFill>
                          <a:effectLst/>
                          <a:latin typeface="Arial"/>
                        </a:rPr>
                        <a:t>结局</a:t>
                      </a:r>
                      <a:endParaRPr lang="it-IT" sz="1200" b="1" i="0" u="none" strike="noStrike" dirty="0">
                        <a:solidFill>
                          <a:srgbClr val="000000"/>
                        </a:solidFill>
                        <a:effectLst/>
                        <a:latin typeface="Arial"/>
                      </a:endParaRPr>
                    </a:p>
                  </a:txBody>
                  <a:tcPr marL="12544" marR="12544" marT="125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r>
              <a:tr h="391688">
                <a:tc>
                  <a:txBody>
                    <a:bodyPr/>
                    <a:lstStyle/>
                    <a:p>
                      <a:pPr algn="l" fontAlgn="ctr"/>
                      <a:r>
                        <a:rPr lang="it-IT" sz="1200" b="0" i="0" u="none" strike="noStrike" dirty="0" err="1" smtClean="0">
                          <a:solidFill>
                            <a:srgbClr val="000000"/>
                          </a:solidFill>
                          <a:effectLst/>
                          <a:latin typeface="Arial"/>
                        </a:rPr>
                        <a:t>Farquharson</a:t>
                      </a:r>
                      <a:endParaRPr lang="it-IT" sz="1200" b="0" i="0" u="none" strike="noStrike" dirty="0">
                        <a:solidFill>
                          <a:srgbClr val="000000"/>
                        </a:solidFill>
                        <a:effectLst/>
                        <a:latin typeface="Arial"/>
                      </a:endParaRPr>
                    </a:p>
                  </a:txBody>
                  <a:tcPr marL="12544" marR="12544" marT="125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zh-CN" altLang="en-US" sz="1200" b="0" i="0" u="none" strike="noStrike" dirty="0" smtClean="0">
                          <a:solidFill>
                            <a:srgbClr val="000000"/>
                          </a:solidFill>
                          <a:effectLst/>
                          <a:latin typeface="+mn-lt"/>
                        </a:rPr>
                        <a:t>不特定的</a:t>
                      </a:r>
                      <a:r>
                        <a:rPr lang="it-IT" altLang="zh-CN" sz="1200" b="0" i="0" u="none" strike="noStrike" dirty="0" smtClean="0">
                          <a:solidFill>
                            <a:srgbClr val="000000"/>
                          </a:solidFill>
                          <a:effectLst/>
                          <a:latin typeface="+mn-lt"/>
                        </a:rPr>
                        <a:t> LMWH, 5000 IU</a:t>
                      </a:r>
                      <a:endParaRPr lang="it-IT" sz="1200" b="0" i="0" u="none" strike="noStrike" dirty="0">
                        <a:solidFill>
                          <a:srgbClr val="000000"/>
                        </a:solidFill>
                        <a:effectLst/>
                        <a:latin typeface="Arial"/>
                      </a:endParaRPr>
                    </a:p>
                  </a:txBody>
                  <a:tcPr marL="12544" marR="12544" marT="125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it-IT" sz="1200" b="0" i="0" u="none" strike="noStrike">
                          <a:solidFill>
                            <a:srgbClr val="000000"/>
                          </a:solidFill>
                          <a:effectLst/>
                          <a:latin typeface="Arial"/>
                        </a:rPr>
                        <a:t>75</a:t>
                      </a:r>
                    </a:p>
                  </a:txBody>
                  <a:tcPr marL="12544" marR="12544" marT="125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it-IT" altLang="zh-CN" sz="1200" b="0" i="0" u="none" strike="noStrike" dirty="0" smtClean="0">
                          <a:solidFill>
                            <a:srgbClr val="000000"/>
                          </a:solidFill>
                          <a:effectLst/>
                          <a:latin typeface="+mn-lt"/>
                        </a:rPr>
                        <a:t>PD</a:t>
                      </a:r>
                      <a:endParaRPr lang="it-IT" sz="1200" b="0" i="0" u="none" strike="noStrike" dirty="0">
                        <a:solidFill>
                          <a:srgbClr val="000000"/>
                        </a:solidFill>
                        <a:effectLst/>
                        <a:latin typeface="Arial"/>
                      </a:endParaRPr>
                    </a:p>
                  </a:txBody>
                  <a:tcPr marL="12544" marR="12544" marT="125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r h="403261">
                <a:tc>
                  <a:txBody>
                    <a:bodyPr/>
                    <a:lstStyle/>
                    <a:p>
                      <a:pPr algn="l" fontAlgn="ctr"/>
                      <a:r>
                        <a:rPr lang="it-IT" sz="1200" b="0" i="0" u="none" strike="noStrike" dirty="0" err="1" smtClean="0">
                          <a:solidFill>
                            <a:srgbClr val="000000"/>
                          </a:solidFill>
                          <a:effectLst/>
                          <a:latin typeface="Arial"/>
                        </a:rPr>
                        <a:t>Ferrier</a:t>
                      </a:r>
                      <a:endParaRPr lang="it-IT" sz="1200" b="0" i="0" u="none" strike="noStrike" dirty="0">
                        <a:solidFill>
                          <a:srgbClr val="000000"/>
                        </a:solidFill>
                        <a:effectLst/>
                        <a:latin typeface="Arial"/>
                      </a:endParaRPr>
                    </a:p>
                  </a:txBody>
                  <a:tcPr marL="12544" marR="12544" marT="125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zh-CN" altLang="en-US" sz="1200" b="0" i="0" u="none" strike="noStrike" dirty="0" smtClean="0">
                          <a:solidFill>
                            <a:srgbClr val="000000"/>
                          </a:solidFill>
                          <a:effectLst/>
                          <a:latin typeface="+mn-lt"/>
                        </a:rPr>
                        <a:t>达肝素钠</a:t>
                      </a:r>
                      <a:r>
                        <a:rPr lang="it-IT" altLang="zh-CN" sz="1200" b="0" i="0" u="none" strike="noStrike" dirty="0" smtClean="0">
                          <a:solidFill>
                            <a:srgbClr val="000000"/>
                          </a:solidFill>
                          <a:effectLst/>
                          <a:latin typeface="+mn-lt"/>
                        </a:rPr>
                        <a:t>, 5000 IU</a:t>
                      </a:r>
                      <a:endParaRPr lang="it-IT" sz="1200" b="0" i="0" u="none" strike="noStrike" dirty="0">
                        <a:solidFill>
                          <a:srgbClr val="000000"/>
                        </a:solidFill>
                        <a:effectLst/>
                        <a:latin typeface="Arial"/>
                      </a:endParaRPr>
                    </a:p>
                  </a:txBody>
                  <a:tcPr marL="12544" marR="12544" marT="125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it-IT" sz="1200" b="0" i="0" u="none" strike="noStrike">
                          <a:solidFill>
                            <a:srgbClr val="000000"/>
                          </a:solidFill>
                          <a:effectLst/>
                          <a:latin typeface="Arial"/>
                        </a:rPr>
                        <a:t>100</a:t>
                      </a:r>
                    </a:p>
                  </a:txBody>
                  <a:tcPr marL="12544" marR="12544" marT="125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it-IT" altLang="zh-CN" sz="1200" b="0" i="0" u="none" strike="noStrike" dirty="0" smtClean="0">
                          <a:solidFill>
                            <a:srgbClr val="000000"/>
                          </a:solidFill>
                          <a:effectLst/>
                          <a:latin typeface="+mn-lt"/>
                        </a:rPr>
                        <a:t>PE, </a:t>
                      </a:r>
                      <a:r>
                        <a:rPr lang="zh-CN" altLang="en-US" sz="1200" b="0" i="0" u="none" strike="noStrike" dirty="0" smtClean="0">
                          <a:solidFill>
                            <a:srgbClr val="000000"/>
                          </a:solidFill>
                          <a:effectLst/>
                          <a:latin typeface="+mn-lt"/>
                        </a:rPr>
                        <a:t>严重</a:t>
                      </a:r>
                      <a:r>
                        <a:rPr lang="it-IT" altLang="zh-CN" sz="1200" b="0" i="0" u="none" strike="noStrike" dirty="0" smtClean="0">
                          <a:solidFill>
                            <a:srgbClr val="000000"/>
                          </a:solidFill>
                          <a:effectLst/>
                          <a:latin typeface="+mn-lt"/>
                        </a:rPr>
                        <a:t> PE, </a:t>
                      </a:r>
                      <a:r>
                        <a:rPr lang="zh-CN" altLang="en-US" sz="1200" b="0" i="0" u="none" strike="noStrike" dirty="0" smtClean="0">
                          <a:solidFill>
                            <a:srgbClr val="000000"/>
                          </a:solidFill>
                          <a:effectLst/>
                          <a:latin typeface="+mn-lt"/>
                        </a:rPr>
                        <a:t>早发</a:t>
                      </a:r>
                      <a:r>
                        <a:rPr lang="en-US" altLang="zh-CN" sz="1200" b="0" i="0" u="none" strike="noStrike" dirty="0" smtClean="0">
                          <a:solidFill>
                            <a:srgbClr val="000000"/>
                          </a:solidFill>
                          <a:effectLst/>
                          <a:latin typeface="+mn-lt"/>
                        </a:rPr>
                        <a:t>/</a:t>
                      </a:r>
                      <a:r>
                        <a:rPr lang="zh-CN" altLang="en-US" sz="1200" b="0" i="0" u="none" strike="noStrike" dirty="0" smtClean="0">
                          <a:solidFill>
                            <a:srgbClr val="000000"/>
                          </a:solidFill>
                          <a:effectLst/>
                          <a:latin typeface="+mn-lt"/>
                        </a:rPr>
                        <a:t>晚发</a:t>
                      </a:r>
                      <a:r>
                        <a:rPr lang="it-IT" altLang="zh-CN" sz="1200" b="0" i="0" u="none" strike="noStrike" dirty="0" smtClean="0">
                          <a:solidFill>
                            <a:srgbClr val="000000"/>
                          </a:solidFill>
                          <a:effectLst/>
                          <a:latin typeface="+mn-lt"/>
                        </a:rPr>
                        <a:t> PE, PD</a:t>
                      </a:r>
                      <a:endParaRPr lang="it-IT" sz="1200" b="0" i="0" u="none" strike="noStrike" dirty="0">
                        <a:solidFill>
                          <a:srgbClr val="000000"/>
                        </a:solidFill>
                        <a:effectLst/>
                        <a:latin typeface="+mn-lt"/>
                      </a:endParaRPr>
                    </a:p>
                  </a:txBody>
                  <a:tcPr marL="12544" marR="12544" marT="125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r h="435880">
                <a:tc>
                  <a:txBody>
                    <a:bodyPr/>
                    <a:lstStyle/>
                    <a:p>
                      <a:pPr algn="l" fontAlgn="ctr"/>
                      <a:r>
                        <a:rPr lang="en-US" sz="1200" b="0" i="0" u="none" strike="noStrike" dirty="0">
                          <a:solidFill>
                            <a:srgbClr val="000000"/>
                          </a:solidFill>
                          <a:effectLst/>
                          <a:latin typeface="Arial"/>
                        </a:rPr>
                        <a:t>de </a:t>
                      </a:r>
                      <a:r>
                        <a:rPr lang="en-US" sz="1200" b="0" i="0" u="none" strike="noStrike" dirty="0" err="1" smtClean="0">
                          <a:solidFill>
                            <a:srgbClr val="000000"/>
                          </a:solidFill>
                          <a:effectLst/>
                          <a:latin typeface="Arial"/>
                        </a:rPr>
                        <a:t>Vries</a:t>
                      </a:r>
                      <a:endParaRPr lang="en-US" sz="1200" b="0" i="0" u="none" strike="noStrike" dirty="0">
                        <a:solidFill>
                          <a:srgbClr val="000000"/>
                        </a:solidFill>
                        <a:effectLst/>
                        <a:latin typeface="Arial"/>
                      </a:endParaRPr>
                    </a:p>
                  </a:txBody>
                  <a:tcPr marL="12544" marR="12544" marT="125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zh-CN" altLang="en-US" sz="1200" b="0" i="0" u="none" strike="noStrike" dirty="0" smtClean="0">
                          <a:solidFill>
                            <a:srgbClr val="000000"/>
                          </a:solidFill>
                          <a:effectLst/>
                          <a:latin typeface="+mn-lt"/>
                        </a:rPr>
                        <a:t>达肝素钠，</a:t>
                      </a:r>
                      <a:r>
                        <a:rPr lang="it-IT" altLang="zh-CN" sz="1200" b="0" i="0" u="none" strike="noStrike" dirty="0" smtClean="0">
                          <a:solidFill>
                            <a:srgbClr val="000000"/>
                          </a:solidFill>
                          <a:effectLst/>
                          <a:latin typeface="+mn-lt"/>
                        </a:rPr>
                        <a:t>2500–7500 IU</a:t>
                      </a:r>
                      <a:endParaRPr lang="it-IT" sz="1200" b="0" i="0" u="none" strike="noStrike" dirty="0">
                        <a:solidFill>
                          <a:srgbClr val="000000"/>
                        </a:solidFill>
                        <a:effectLst/>
                        <a:latin typeface="Arial"/>
                      </a:endParaRPr>
                    </a:p>
                  </a:txBody>
                  <a:tcPr marL="12544" marR="12544" marT="125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it-IT" sz="1200" b="0" i="0" u="none" strike="noStrike" dirty="0" smtClean="0">
                          <a:solidFill>
                            <a:srgbClr val="000000"/>
                          </a:solidFill>
                          <a:effectLst/>
                          <a:latin typeface="Arial"/>
                        </a:rPr>
                        <a:t>75–100</a:t>
                      </a:r>
                      <a:endParaRPr lang="it-IT" sz="1200" b="0" i="0" u="none" strike="noStrike" dirty="0">
                        <a:solidFill>
                          <a:srgbClr val="000000"/>
                        </a:solidFill>
                        <a:effectLst/>
                        <a:latin typeface="Arial"/>
                      </a:endParaRPr>
                    </a:p>
                  </a:txBody>
                  <a:tcPr marL="12544" marR="12544" marT="125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it-IT" altLang="zh-CN" sz="1200" b="0" i="0" u="none" strike="noStrike" dirty="0" smtClean="0">
                          <a:solidFill>
                            <a:srgbClr val="000000"/>
                          </a:solidFill>
                          <a:effectLst/>
                          <a:latin typeface="+mn-lt"/>
                        </a:rPr>
                        <a:t>PE, SGA, </a:t>
                      </a:r>
                      <a:r>
                        <a:rPr lang="zh-CN" altLang="en-US" sz="1200" b="0" i="0" u="none" strike="noStrike" dirty="0" smtClean="0">
                          <a:solidFill>
                            <a:srgbClr val="000000"/>
                          </a:solidFill>
                          <a:effectLst/>
                          <a:latin typeface="+mn-lt"/>
                        </a:rPr>
                        <a:t>早发</a:t>
                      </a:r>
                      <a:r>
                        <a:rPr lang="en-US" altLang="zh-CN" sz="1200" b="0" i="0" u="none" strike="noStrike" dirty="0" smtClean="0">
                          <a:solidFill>
                            <a:srgbClr val="000000"/>
                          </a:solidFill>
                          <a:effectLst/>
                          <a:latin typeface="+mn-lt"/>
                        </a:rPr>
                        <a:t>/</a:t>
                      </a:r>
                      <a:r>
                        <a:rPr lang="zh-CN" altLang="en-US" sz="1200" b="0" i="0" u="none" strike="noStrike" dirty="0" smtClean="0">
                          <a:solidFill>
                            <a:srgbClr val="000000"/>
                          </a:solidFill>
                          <a:effectLst/>
                          <a:latin typeface="+mn-lt"/>
                        </a:rPr>
                        <a:t>晚发</a:t>
                      </a:r>
                      <a:r>
                        <a:rPr lang="it-IT" altLang="zh-CN" sz="1200" b="0" i="0" u="none" strike="noStrike" dirty="0" smtClean="0">
                          <a:solidFill>
                            <a:srgbClr val="000000"/>
                          </a:solidFill>
                          <a:effectLst/>
                          <a:latin typeface="+mn-lt"/>
                        </a:rPr>
                        <a:t>PE</a:t>
                      </a:r>
                      <a:endParaRPr lang="it-IT" sz="1200" b="0" i="0" u="none" strike="noStrike" dirty="0">
                        <a:solidFill>
                          <a:srgbClr val="000000"/>
                        </a:solidFill>
                        <a:effectLst/>
                        <a:latin typeface="Arial"/>
                      </a:endParaRPr>
                    </a:p>
                  </a:txBody>
                  <a:tcPr marL="12544" marR="12544" marT="125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r h="388827">
                <a:tc>
                  <a:txBody>
                    <a:bodyPr/>
                    <a:lstStyle/>
                    <a:p>
                      <a:pPr algn="l" fontAlgn="ctr"/>
                      <a:r>
                        <a:rPr lang="nl-NL" sz="1200" b="0" i="0" u="none" strike="noStrike" dirty="0" err="1" smtClean="0">
                          <a:solidFill>
                            <a:srgbClr val="000000"/>
                          </a:solidFill>
                          <a:effectLst/>
                          <a:latin typeface="Arial"/>
                        </a:rPr>
                        <a:t>Goel</a:t>
                      </a:r>
                      <a:endParaRPr lang="nl-NL" sz="1200" b="0" i="0" u="none" strike="noStrike" dirty="0">
                        <a:solidFill>
                          <a:srgbClr val="000000"/>
                        </a:solidFill>
                        <a:effectLst/>
                        <a:latin typeface="Arial"/>
                      </a:endParaRPr>
                    </a:p>
                  </a:txBody>
                  <a:tcPr marL="12544" marR="12544" marT="125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zh-CN" altLang="en-US" sz="1200" b="0" i="0" u="none" strike="noStrike" dirty="0" smtClean="0">
                          <a:solidFill>
                            <a:srgbClr val="000000"/>
                          </a:solidFill>
                          <a:effectLst/>
                          <a:latin typeface="+mn-lt"/>
                        </a:rPr>
                        <a:t>伊诺肝素，</a:t>
                      </a:r>
                      <a:r>
                        <a:rPr lang="it-IT" altLang="zh-CN" sz="1200" b="0" i="0" u="none" strike="noStrike" dirty="0" smtClean="0">
                          <a:solidFill>
                            <a:srgbClr val="000000"/>
                          </a:solidFill>
                          <a:effectLst/>
                          <a:latin typeface="+mn-lt"/>
                        </a:rPr>
                        <a:t>5000 IU</a:t>
                      </a:r>
                      <a:endParaRPr lang="it-IT" sz="1200" b="0" i="0" u="none" strike="noStrike" dirty="0">
                        <a:solidFill>
                          <a:srgbClr val="000000"/>
                        </a:solidFill>
                        <a:effectLst/>
                        <a:latin typeface="Arial"/>
                      </a:endParaRPr>
                    </a:p>
                  </a:txBody>
                  <a:tcPr marL="12544" marR="12544" marT="125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it-IT" sz="1200" b="0" i="0" u="none" strike="noStrike" dirty="0">
                          <a:solidFill>
                            <a:srgbClr val="000000"/>
                          </a:solidFill>
                          <a:effectLst/>
                          <a:latin typeface="Arial"/>
                        </a:rPr>
                        <a:t>80</a:t>
                      </a:r>
                    </a:p>
                  </a:txBody>
                  <a:tcPr marL="12544" marR="12544" marT="125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it-IT" altLang="zh-CN" sz="1200" b="0" i="0" u="none" strike="noStrike" dirty="0" smtClean="0">
                          <a:solidFill>
                            <a:srgbClr val="000000"/>
                          </a:solidFill>
                          <a:effectLst/>
                          <a:latin typeface="+mn-lt"/>
                        </a:rPr>
                        <a:t>PE, </a:t>
                      </a:r>
                      <a:r>
                        <a:rPr lang="zh-CN" altLang="en-US" sz="1200" b="0" i="0" u="none" strike="noStrike" dirty="0" smtClean="0">
                          <a:solidFill>
                            <a:srgbClr val="000000"/>
                          </a:solidFill>
                          <a:effectLst/>
                          <a:latin typeface="+mn-lt"/>
                        </a:rPr>
                        <a:t>早发</a:t>
                      </a:r>
                      <a:r>
                        <a:rPr lang="en-US" altLang="zh-CN" sz="1200" b="0" i="0" u="none" strike="noStrike" dirty="0" smtClean="0">
                          <a:solidFill>
                            <a:srgbClr val="000000"/>
                          </a:solidFill>
                          <a:effectLst/>
                          <a:latin typeface="+mn-lt"/>
                        </a:rPr>
                        <a:t>/</a:t>
                      </a:r>
                      <a:r>
                        <a:rPr lang="zh-CN" altLang="en-US" sz="1200" b="0" i="0" u="none" strike="noStrike" dirty="0" smtClean="0">
                          <a:solidFill>
                            <a:srgbClr val="000000"/>
                          </a:solidFill>
                          <a:effectLst/>
                          <a:latin typeface="+mn-lt"/>
                        </a:rPr>
                        <a:t>晚发</a:t>
                      </a:r>
                      <a:r>
                        <a:rPr lang="it-IT" altLang="zh-CN" sz="1200" b="0" i="0" u="none" strike="noStrike" dirty="0" smtClean="0">
                          <a:solidFill>
                            <a:srgbClr val="000000"/>
                          </a:solidFill>
                          <a:effectLst/>
                          <a:latin typeface="+mn-lt"/>
                        </a:rPr>
                        <a:t> PE, PD</a:t>
                      </a:r>
                      <a:endParaRPr lang="it-IT" sz="1200" b="0" i="0" u="none" strike="noStrike" dirty="0">
                        <a:solidFill>
                          <a:srgbClr val="000000"/>
                        </a:solidFill>
                        <a:effectLst/>
                        <a:latin typeface="+mn-lt"/>
                      </a:endParaRPr>
                    </a:p>
                  </a:txBody>
                  <a:tcPr marL="12544" marR="12544" marT="125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r h="376327">
                <a:tc>
                  <a:txBody>
                    <a:bodyPr/>
                    <a:lstStyle/>
                    <a:p>
                      <a:pPr algn="l" fontAlgn="ctr"/>
                      <a:r>
                        <a:rPr lang="it-IT" sz="1200" b="0" i="0" u="none" strike="noStrike" dirty="0" smtClean="0">
                          <a:solidFill>
                            <a:srgbClr val="000000"/>
                          </a:solidFill>
                          <a:effectLst/>
                          <a:latin typeface="Arial"/>
                        </a:rPr>
                        <a:t>Gris</a:t>
                      </a:r>
                      <a:endParaRPr lang="it-IT" sz="1200" b="0" i="0" u="none" strike="noStrike" dirty="0">
                        <a:solidFill>
                          <a:srgbClr val="000000"/>
                        </a:solidFill>
                        <a:effectLst/>
                        <a:latin typeface="Arial"/>
                      </a:endParaRPr>
                    </a:p>
                  </a:txBody>
                  <a:tcPr marL="12544" marR="12544" marT="125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zh-CN" altLang="en-US" sz="1200" b="0" i="0" u="none" strike="noStrike" dirty="0" smtClean="0">
                          <a:solidFill>
                            <a:srgbClr val="000000"/>
                          </a:solidFill>
                          <a:effectLst/>
                          <a:latin typeface="+mn-lt"/>
                        </a:rPr>
                        <a:t>伊诺肝素</a:t>
                      </a:r>
                      <a:r>
                        <a:rPr lang="it-IT" altLang="zh-CN" sz="1200" b="0" i="0" u="none" strike="noStrike" dirty="0" smtClean="0">
                          <a:solidFill>
                            <a:srgbClr val="000000"/>
                          </a:solidFill>
                          <a:effectLst/>
                          <a:latin typeface="+mn-lt"/>
                        </a:rPr>
                        <a:t>, 4000 IU</a:t>
                      </a:r>
                      <a:endParaRPr lang="it-IT" sz="1200" b="0" i="0" u="none" strike="noStrike" dirty="0">
                        <a:solidFill>
                          <a:srgbClr val="000000"/>
                        </a:solidFill>
                        <a:effectLst/>
                        <a:latin typeface="Arial"/>
                      </a:endParaRPr>
                    </a:p>
                  </a:txBody>
                  <a:tcPr marL="12544" marR="12544" marT="125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it-IT" sz="1200" b="0" i="0" u="none" strike="noStrike" dirty="0">
                          <a:solidFill>
                            <a:srgbClr val="000000"/>
                          </a:solidFill>
                          <a:effectLst/>
                          <a:latin typeface="Arial"/>
                        </a:rPr>
                        <a:t>100*</a:t>
                      </a:r>
                    </a:p>
                  </a:txBody>
                  <a:tcPr marL="12544" marR="12544" marT="125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it-IT" altLang="zh-CN" sz="1200" b="0" i="0" u="none" strike="noStrike" dirty="0" smtClean="0">
                          <a:solidFill>
                            <a:srgbClr val="000000"/>
                          </a:solidFill>
                          <a:effectLst/>
                          <a:latin typeface="+mn-lt"/>
                        </a:rPr>
                        <a:t>PE, </a:t>
                      </a:r>
                      <a:r>
                        <a:rPr lang="zh-CN" altLang="en-US" sz="1200" b="0" i="0" u="none" strike="noStrike" dirty="0" smtClean="0">
                          <a:solidFill>
                            <a:srgbClr val="000000"/>
                          </a:solidFill>
                          <a:effectLst/>
                          <a:latin typeface="+mn-lt"/>
                        </a:rPr>
                        <a:t>严重</a:t>
                      </a:r>
                      <a:r>
                        <a:rPr lang="it-IT" altLang="zh-CN" sz="1200" b="0" i="0" u="none" strike="noStrike" dirty="0" smtClean="0">
                          <a:solidFill>
                            <a:srgbClr val="000000"/>
                          </a:solidFill>
                          <a:effectLst/>
                          <a:latin typeface="+mn-lt"/>
                        </a:rPr>
                        <a:t>PE, SGA, PD</a:t>
                      </a:r>
                      <a:endParaRPr lang="it-IT" sz="1200" b="0" i="0" u="none" strike="noStrike" dirty="0" smtClean="0">
                        <a:solidFill>
                          <a:srgbClr val="000000"/>
                        </a:solidFill>
                        <a:effectLst/>
                        <a:latin typeface="+mn-lt"/>
                      </a:endParaRPr>
                    </a:p>
                  </a:txBody>
                  <a:tcPr marL="12544" marR="12544" marT="125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r h="286054">
                <a:tc>
                  <a:txBody>
                    <a:bodyPr/>
                    <a:lstStyle/>
                    <a:p>
                      <a:pPr algn="l" fontAlgn="ctr"/>
                      <a:r>
                        <a:rPr lang="fi-FI" sz="1200" b="0" i="0" u="none" strike="noStrike" dirty="0" smtClean="0">
                          <a:solidFill>
                            <a:srgbClr val="000000"/>
                          </a:solidFill>
                          <a:effectLst/>
                          <a:latin typeface="Arial"/>
                        </a:rPr>
                        <a:t>Laskin</a:t>
                      </a:r>
                      <a:endParaRPr lang="fi-FI" sz="1200" b="0" i="0" u="none" strike="noStrike" dirty="0">
                        <a:solidFill>
                          <a:srgbClr val="000000"/>
                        </a:solidFill>
                        <a:effectLst/>
                        <a:latin typeface="Arial"/>
                      </a:endParaRPr>
                    </a:p>
                  </a:txBody>
                  <a:tcPr marL="12544" marR="12544" marT="125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zh-CN" altLang="en-US" sz="1200" b="0" i="0" u="none" strike="noStrike" dirty="0" smtClean="0">
                          <a:solidFill>
                            <a:srgbClr val="000000"/>
                          </a:solidFill>
                          <a:effectLst/>
                          <a:latin typeface="+mn-lt"/>
                        </a:rPr>
                        <a:t>达肝素钠</a:t>
                      </a:r>
                      <a:r>
                        <a:rPr lang="it-IT" altLang="zh-CN" sz="1200" b="0" i="0" u="none" strike="noStrike" dirty="0" smtClean="0">
                          <a:solidFill>
                            <a:srgbClr val="000000"/>
                          </a:solidFill>
                          <a:effectLst/>
                          <a:latin typeface="+mn-lt"/>
                        </a:rPr>
                        <a:t>, 5000 IU</a:t>
                      </a:r>
                      <a:endParaRPr lang="it-IT" sz="1200" b="0" i="0" u="none" strike="noStrike" dirty="0">
                        <a:solidFill>
                          <a:srgbClr val="000000"/>
                        </a:solidFill>
                        <a:effectLst/>
                        <a:latin typeface="Arial"/>
                      </a:endParaRPr>
                    </a:p>
                  </a:txBody>
                  <a:tcPr marL="12544" marR="12544" marT="125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it-IT" sz="1200" b="0" i="0" u="none" strike="noStrike">
                          <a:solidFill>
                            <a:srgbClr val="000000"/>
                          </a:solidFill>
                          <a:effectLst/>
                          <a:latin typeface="Arial"/>
                        </a:rPr>
                        <a:t>81</a:t>
                      </a:r>
                    </a:p>
                  </a:txBody>
                  <a:tcPr marL="12544" marR="12544" marT="125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it-IT" altLang="zh-CN" sz="1200" b="0" i="0" u="none" strike="noStrike" dirty="0" smtClean="0">
                          <a:solidFill>
                            <a:srgbClr val="000000"/>
                          </a:solidFill>
                          <a:effectLst/>
                          <a:latin typeface="+mn-lt"/>
                        </a:rPr>
                        <a:t>SGA, PD</a:t>
                      </a:r>
                      <a:endParaRPr lang="it-IT" sz="1200" b="0" i="0" u="none" strike="noStrike" dirty="0">
                        <a:solidFill>
                          <a:srgbClr val="000000"/>
                        </a:solidFill>
                        <a:effectLst/>
                        <a:latin typeface="Arial"/>
                      </a:endParaRPr>
                    </a:p>
                  </a:txBody>
                  <a:tcPr marL="12544" marR="12544" marT="125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r h="474331">
                <a:tc>
                  <a:txBody>
                    <a:bodyPr/>
                    <a:lstStyle/>
                    <a:p>
                      <a:pPr algn="l" fontAlgn="ctr"/>
                      <a:r>
                        <a:rPr lang="it-IT" sz="1200" b="0" i="0" u="none" strike="noStrike" dirty="0" err="1" smtClean="0">
                          <a:solidFill>
                            <a:srgbClr val="000000"/>
                          </a:solidFill>
                          <a:effectLst/>
                          <a:latin typeface="Arial"/>
                        </a:rPr>
                        <a:t>Malinowski</a:t>
                      </a:r>
                      <a:endParaRPr lang="it-IT" sz="1200" b="0" i="0" u="none" strike="noStrike" dirty="0">
                        <a:solidFill>
                          <a:srgbClr val="000000"/>
                        </a:solidFill>
                        <a:effectLst/>
                        <a:latin typeface="Arial"/>
                      </a:endParaRPr>
                    </a:p>
                  </a:txBody>
                  <a:tcPr marL="12544" marR="12544" marT="125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zh-CN" altLang="en-US" sz="1200" b="0" i="0" u="none" strike="noStrike" dirty="0" smtClean="0">
                          <a:solidFill>
                            <a:srgbClr val="000000"/>
                          </a:solidFill>
                          <a:effectLst/>
                          <a:latin typeface="+mn-lt"/>
                        </a:rPr>
                        <a:t>不特定的</a:t>
                      </a:r>
                      <a:r>
                        <a:rPr lang="it-IT" altLang="zh-CN" sz="1200" b="0" i="0" u="none" strike="noStrike" dirty="0" smtClean="0">
                          <a:solidFill>
                            <a:srgbClr val="000000"/>
                          </a:solidFill>
                          <a:effectLst/>
                          <a:latin typeface="+mn-lt"/>
                        </a:rPr>
                        <a:t>LMWH, 20 mg</a:t>
                      </a:r>
                      <a:endParaRPr lang="it-IT" sz="1200" b="0" i="0" u="none" strike="noStrike" dirty="0">
                        <a:solidFill>
                          <a:srgbClr val="000000"/>
                        </a:solidFill>
                        <a:effectLst/>
                        <a:latin typeface="Arial"/>
                      </a:endParaRPr>
                    </a:p>
                  </a:txBody>
                  <a:tcPr marL="12544" marR="12544" marT="125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it-IT" sz="1200" b="0" i="0" u="none" strike="noStrike">
                          <a:solidFill>
                            <a:srgbClr val="000000"/>
                          </a:solidFill>
                          <a:effectLst/>
                          <a:latin typeface="Arial"/>
                        </a:rPr>
                        <a:t>75</a:t>
                      </a:r>
                    </a:p>
                  </a:txBody>
                  <a:tcPr marL="12544" marR="12544" marT="125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it-IT" altLang="zh-CN" sz="1200" b="0" i="0" u="none" strike="noStrike" dirty="0" smtClean="0">
                          <a:solidFill>
                            <a:srgbClr val="000000"/>
                          </a:solidFill>
                          <a:effectLst/>
                          <a:latin typeface="+mn-lt"/>
                        </a:rPr>
                        <a:t>SGA</a:t>
                      </a:r>
                      <a:endParaRPr lang="it-IT" sz="1200" b="0" i="0" u="none" strike="noStrike" dirty="0">
                        <a:solidFill>
                          <a:srgbClr val="000000"/>
                        </a:solidFill>
                        <a:effectLst/>
                        <a:latin typeface="Arial"/>
                      </a:endParaRPr>
                    </a:p>
                  </a:txBody>
                  <a:tcPr marL="12544" marR="12544" marT="125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r h="428628">
                <a:tc>
                  <a:txBody>
                    <a:bodyPr/>
                    <a:lstStyle/>
                    <a:p>
                      <a:pPr algn="l" fontAlgn="ctr"/>
                      <a:r>
                        <a:rPr lang="it-IT" sz="1200" b="0" i="0" u="none" strike="noStrike" dirty="0" err="1" smtClean="0">
                          <a:solidFill>
                            <a:srgbClr val="000000"/>
                          </a:solidFill>
                          <a:effectLst/>
                          <a:latin typeface="Arial"/>
                        </a:rPr>
                        <a:t>Visser</a:t>
                      </a:r>
                      <a:endParaRPr lang="it-IT" sz="1200" b="0" i="0" u="none" strike="noStrike" dirty="0">
                        <a:solidFill>
                          <a:srgbClr val="000000"/>
                        </a:solidFill>
                        <a:effectLst/>
                        <a:latin typeface="Arial"/>
                      </a:endParaRPr>
                    </a:p>
                  </a:txBody>
                  <a:tcPr marL="12544" marR="12544" marT="125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endParaRPr lang="en-US" altLang="zh-CN" sz="1200" b="0" i="0" u="none" strike="noStrike" dirty="0" smtClean="0">
                        <a:solidFill>
                          <a:srgbClr val="000000"/>
                        </a:solidFill>
                        <a:effectLst/>
                        <a:latin typeface="+mn-lt"/>
                      </a:endParaRPr>
                    </a:p>
                    <a:p>
                      <a:pPr marL="0" marR="0" indent="0" algn="l" defTabSz="914400" rtl="0" eaLnBrk="1" fontAlgn="ctr" latinLnBrk="0" hangingPunct="1">
                        <a:lnSpc>
                          <a:spcPct val="100000"/>
                        </a:lnSpc>
                        <a:spcBef>
                          <a:spcPts val="0"/>
                        </a:spcBef>
                        <a:spcAft>
                          <a:spcPts val="0"/>
                        </a:spcAft>
                        <a:buClrTx/>
                        <a:buSzTx/>
                        <a:buFontTx/>
                        <a:buNone/>
                        <a:tabLst/>
                        <a:defRPr/>
                      </a:pPr>
                      <a:r>
                        <a:rPr lang="zh-CN" altLang="en-US" sz="1200" b="0" i="0" u="none" strike="noStrike" dirty="0" smtClean="0">
                          <a:solidFill>
                            <a:srgbClr val="000000"/>
                          </a:solidFill>
                          <a:effectLst/>
                          <a:latin typeface="+mn-lt"/>
                        </a:rPr>
                        <a:t>伊诺肝素，</a:t>
                      </a:r>
                      <a:r>
                        <a:rPr lang="it-IT" altLang="zh-CN" sz="1200" b="0" i="0" u="none" strike="noStrike" dirty="0" smtClean="0">
                          <a:solidFill>
                            <a:srgbClr val="000000"/>
                          </a:solidFill>
                          <a:effectLst/>
                          <a:latin typeface="+mn-lt"/>
                        </a:rPr>
                        <a:t>40 mg</a:t>
                      </a:r>
                    </a:p>
                    <a:p>
                      <a:pPr algn="l" fontAlgn="ctr"/>
                      <a:endParaRPr lang="it-IT" sz="1200" b="0" i="0" u="none" strike="noStrike" dirty="0">
                        <a:solidFill>
                          <a:srgbClr val="000000"/>
                        </a:solidFill>
                        <a:effectLst/>
                        <a:latin typeface="Arial"/>
                      </a:endParaRPr>
                    </a:p>
                  </a:txBody>
                  <a:tcPr marL="12544" marR="12544" marT="125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it-IT" sz="1200" b="0" i="0" u="none" strike="noStrike" dirty="0">
                          <a:solidFill>
                            <a:srgbClr val="000000"/>
                          </a:solidFill>
                          <a:effectLst/>
                          <a:latin typeface="Arial"/>
                        </a:rPr>
                        <a:t>100</a:t>
                      </a:r>
                    </a:p>
                  </a:txBody>
                  <a:tcPr marL="12544" marR="12544" marT="125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it-IT" altLang="zh-CN" sz="1200" b="0" i="0" u="none" strike="noStrike" dirty="0" smtClean="0">
                          <a:solidFill>
                            <a:srgbClr val="000000"/>
                          </a:solidFill>
                          <a:effectLst/>
                          <a:latin typeface="+mn-lt"/>
                        </a:rPr>
                        <a:t>PE, SGA</a:t>
                      </a:r>
                    </a:p>
                    <a:p>
                      <a:pPr algn="l" fontAlgn="ctr"/>
                      <a:endParaRPr lang="it-IT" sz="1200" b="0" i="0" u="none" strike="noStrike" dirty="0">
                        <a:solidFill>
                          <a:srgbClr val="000000"/>
                        </a:solidFill>
                        <a:effectLst/>
                        <a:latin typeface="Arial"/>
                      </a:endParaRPr>
                    </a:p>
                  </a:txBody>
                  <a:tcPr marL="12544" marR="12544" marT="1254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r>
            </a:tbl>
          </a:graphicData>
        </a:graphic>
      </p:graphicFrame>
    </p:spTree>
    <p:extLst>
      <p:ext uri="{BB962C8B-B14F-4D97-AF65-F5344CB8AC3E}">
        <p14:creationId xmlns:p14="http://schemas.microsoft.com/office/powerpoint/2010/main" val="207544533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Default Design">
  <a:themeElements>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2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11598</TotalTime>
  <Words>2634</Words>
  <Application>Microsoft Office PowerPoint</Application>
  <PresentationFormat>On-screen Show (4:3)</PresentationFormat>
  <Paragraphs>245</Paragraphs>
  <Slides>16</Slides>
  <Notes>16</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1_Default Design</vt:lpstr>
      <vt:lpstr>2_Default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Asma Khalil</dc:creator>
  <cp:lastModifiedBy>Gesù Antonio Báez</cp:lastModifiedBy>
  <cp:revision>795</cp:revision>
  <dcterms:created xsi:type="dcterms:W3CDTF">2011-05-07T13:59:23Z</dcterms:created>
  <dcterms:modified xsi:type="dcterms:W3CDTF">2017-01-04T14:00:50Z</dcterms:modified>
</cp:coreProperties>
</file>